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80.jpg" ContentType="image/png"/>
  <Override PartName="/ppt/media/image185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1"/>
  </p:sldMasterIdLst>
  <p:notesMasterIdLst>
    <p:notesMasterId r:id="rId314"/>
  </p:notesMasterIdLst>
  <p:sldIdLst>
    <p:sldId id="256" r:id="rId2"/>
    <p:sldId id="520" r:id="rId3"/>
    <p:sldId id="706" r:id="rId4"/>
    <p:sldId id="664" r:id="rId5"/>
    <p:sldId id="260" r:id="rId6"/>
    <p:sldId id="665" r:id="rId7"/>
    <p:sldId id="685" r:id="rId8"/>
    <p:sldId id="696" r:id="rId9"/>
    <p:sldId id="697" r:id="rId10"/>
    <p:sldId id="264" r:id="rId11"/>
    <p:sldId id="265" r:id="rId12"/>
    <p:sldId id="266" r:id="rId13"/>
    <p:sldId id="686" r:id="rId14"/>
    <p:sldId id="267" r:id="rId15"/>
    <p:sldId id="269" r:id="rId16"/>
    <p:sldId id="695" r:id="rId17"/>
    <p:sldId id="270" r:id="rId18"/>
    <p:sldId id="617" r:id="rId19"/>
    <p:sldId id="618" r:id="rId20"/>
    <p:sldId id="619" r:id="rId21"/>
    <p:sldId id="620" r:id="rId22"/>
    <p:sldId id="621" r:id="rId23"/>
    <p:sldId id="622" r:id="rId24"/>
    <p:sldId id="702" r:id="rId25"/>
    <p:sldId id="271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529" r:id="rId34"/>
    <p:sldId id="606" r:id="rId35"/>
    <p:sldId id="607" r:id="rId36"/>
    <p:sldId id="608" r:id="rId37"/>
    <p:sldId id="658" r:id="rId38"/>
    <p:sldId id="666" r:id="rId39"/>
    <p:sldId id="667" r:id="rId40"/>
    <p:sldId id="670" r:id="rId41"/>
    <p:sldId id="698" r:id="rId42"/>
    <p:sldId id="699" r:id="rId43"/>
    <p:sldId id="700" r:id="rId44"/>
    <p:sldId id="703" r:id="rId45"/>
    <p:sldId id="280" r:id="rId46"/>
    <p:sldId id="281" r:id="rId47"/>
    <p:sldId id="283" r:id="rId48"/>
    <p:sldId id="285" r:id="rId49"/>
    <p:sldId id="286" r:id="rId50"/>
    <p:sldId id="287" r:id="rId51"/>
    <p:sldId id="638" r:id="rId52"/>
    <p:sldId id="639" r:id="rId53"/>
    <p:sldId id="663" r:id="rId54"/>
    <p:sldId id="668" r:id="rId55"/>
    <p:sldId id="669" r:id="rId56"/>
    <p:sldId id="671" r:id="rId57"/>
    <p:sldId id="704" r:id="rId58"/>
    <p:sldId id="705" r:id="rId59"/>
    <p:sldId id="644" r:id="rId60"/>
    <p:sldId id="288" r:id="rId61"/>
    <p:sldId id="324" r:id="rId62"/>
    <p:sldId id="672" r:id="rId63"/>
    <p:sldId id="673" r:id="rId64"/>
    <p:sldId id="325" r:id="rId65"/>
    <p:sldId id="557" r:id="rId66"/>
    <p:sldId id="327" r:id="rId67"/>
    <p:sldId id="336" r:id="rId68"/>
    <p:sldId id="337" r:id="rId69"/>
    <p:sldId id="329" r:id="rId70"/>
    <p:sldId id="330" r:id="rId71"/>
    <p:sldId id="331" r:id="rId72"/>
    <p:sldId id="640" r:id="rId73"/>
    <p:sldId id="332" r:id="rId74"/>
    <p:sldId id="339" r:id="rId75"/>
    <p:sldId id="340" r:id="rId76"/>
    <p:sldId id="341" r:id="rId77"/>
    <p:sldId id="342" r:id="rId78"/>
    <p:sldId id="343" r:id="rId79"/>
    <p:sldId id="530" r:id="rId80"/>
    <p:sldId id="688" r:id="rId81"/>
    <p:sldId id="344" r:id="rId82"/>
    <p:sldId id="345" r:id="rId83"/>
    <p:sldId id="616" r:id="rId84"/>
    <p:sldId id="346" r:id="rId85"/>
    <p:sldId id="654" r:id="rId86"/>
    <p:sldId id="349" r:id="rId87"/>
    <p:sldId id="350" r:id="rId88"/>
    <p:sldId id="357" r:id="rId89"/>
    <p:sldId id="358" r:id="rId90"/>
    <p:sldId id="359" r:id="rId91"/>
    <p:sldId id="360" r:id="rId92"/>
    <p:sldId id="363" r:id="rId93"/>
    <p:sldId id="546" r:id="rId94"/>
    <p:sldId id="536" r:id="rId95"/>
    <p:sldId id="541" r:id="rId96"/>
    <p:sldId id="547" r:id="rId97"/>
    <p:sldId id="365" r:id="rId98"/>
    <p:sldId id="689" r:id="rId99"/>
    <p:sldId id="548" r:id="rId100"/>
    <p:sldId id="549" r:id="rId101"/>
    <p:sldId id="366" r:id="rId102"/>
    <p:sldId id="690" r:id="rId103"/>
    <p:sldId id="369" r:id="rId104"/>
    <p:sldId id="371" r:id="rId105"/>
    <p:sldId id="372" r:id="rId106"/>
    <p:sldId id="387" r:id="rId107"/>
    <p:sldId id="373" r:id="rId108"/>
    <p:sldId id="374" r:id="rId109"/>
    <p:sldId id="391" r:id="rId110"/>
    <p:sldId id="376" r:id="rId111"/>
    <p:sldId id="389" r:id="rId112"/>
    <p:sldId id="377" r:id="rId113"/>
    <p:sldId id="379" r:id="rId114"/>
    <p:sldId id="380" r:id="rId115"/>
    <p:sldId id="681" r:id="rId116"/>
    <p:sldId id="381" r:id="rId117"/>
    <p:sldId id="382" r:id="rId118"/>
    <p:sldId id="383" r:id="rId119"/>
    <p:sldId id="384" r:id="rId120"/>
    <p:sldId id="558" r:id="rId121"/>
    <p:sldId id="393" r:id="rId122"/>
    <p:sldId id="395" r:id="rId123"/>
    <p:sldId id="396" r:id="rId124"/>
    <p:sldId id="397" r:id="rId125"/>
    <p:sldId id="398" r:id="rId126"/>
    <p:sldId id="399" r:id="rId127"/>
    <p:sldId id="401" r:id="rId128"/>
    <p:sldId id="402" r:id="rId129"/>
    <p:sldId id="403" r:id="rId130"/>
    <p:sldId id="540" r:id="rId131"/>
    <p:sldId id="632" r:id="rId132"/>
    <p:sldId id="633" r:id="rId133"/>
    <p:sldId id="636" r:id="rId134"/>
    <p:sldId id="637" r:id="rId135"/>
    <p:sldId id="405" r:id="rId136"/>
    <p:sldId id="409" r:id="rId137"/>
    <p:sldId id="410" r:id="rId138"/>
    <p:sldId id="419" r:id="rId139"/>
    <p:sldId id="420" r:id="rId140"/>
    <p:sldId id="411" r:id="rId141"/>
    <p:sldId id="412" r:id="rId142"/>
    <p:sldId id="413" r:id="rId143"/>
    <p:sldId id="414" r:id="rId144"/>
    <p:sldId id="415" r:id="rId145"/>
    <p:sldId id="416" r:id="rId146"/>
    <p:sldId id="628" r:id="rId147"/>
    <p:sldId id="417" r:id="rId148"/>
    <p:sldId id="626" r:id="rId149"/>
    <p:sldId id="418" r:id="rId150"/>
    <p:sldId id="421" r:id="rId151"/>
    <p:sldId id="422" r:id="rId152"/>
    <p:sldId id="641" r:id="rId153"/>
    <p:sldId id="657" r:id="rId154"/>
    <p:sldId id="425" r:id="rId155"/>
    <p:sldId id="427" r:id="rId156"/>
    <p:sldId id="428" r:id="rId157"/>
    <p:sldId id="429" r:id="rId158"/>
    <p:sldId id="627" r:id="rId159"/>
    <p:sldId id="660" r:id="rId160"/>
    <p:sldId id="661" r:id="rId161"/>
    <p:sldId id="582" r:id="rId162"/>
    <p:sldId id="583" r:id="rId163"/>
    <p:sldId id="436" r:id="rId164"/>
    <p:sldId id="581" r:id="rId165"/>
    <p:sldId id="674" r:id="rId166"/>
    <p:sldId id="437" r:id="rId167"/>
    <p:sldId id="438" r:id="rId168"/>
    <p:sldId id="439" r:id="rId169"/>
    <p:sldId id="441" r:id="rId170"/>
    <p:sldId id="449" r:id="rId171"/>
    <p:sldId id="442" r:id="rId172"/>
    <p:sldId id="443" r:id="rId173"/>
    <p:sldId id="444" r:id="rId174"/>
    <p:sldId id="445" r:id="rId175"/>
    <p:sldId id="450" r:id="rId176"/>
    <p:sldId id="448" r:id="rId177"/>
    <p:sldId id="451" r:id="rId178"/>
    <p:sldId id="453" r:id="rId179"/>
    <p:sldId id="677" r:id="rId180"/>
    <p:sldId id="454" r:id="rId181"/>
    <p:sldId id="455" r:id="rId182"/>
    <p:sldId id="457" r:id="rId183"/>
    <p:sldId id="537" r:id="rId184"/>
    <p:sldId id="538" r:id="rId185"/>
    <p:sldId id="539" r:id="rId186"/>
    <p:sldId id="460" r:id="rId187"/>
    <p:sldId id="461" r:id="rId188"/>
    <p:sldId id="462" r:id="rId189"/>
    <p:sldId id="463" r:id="rId190"/>
    <p:sldId id="465" r:id="rId191"/>
    <p:sldId id="466" r:id="rId192"/>
    <p:sldId id="470" r:id="rId193"/>
    <p:sldId id="691" r:id="rId194"/>
    <p:sldId id="471" r:id="rId195"/>
    <p:sldId id="472" r:id="rId196"/>
    <p:sldId id="473" r:id="rId197"/>
    <p:sldId id="553" r:id="rId198"/>
    <p:sldId id="474" r:id="rId199"/>
    <p:sldId id="475" r:id="rId200"/>
    <p:sldId id="476" r:id="rId201"/>
    <p:sldId id="477" r:id="rId202"/>
    <p:sldId id="678" r:id="rId203"/>
    <p:sldId id="642" r:id="rId204"/>
    <p:sldId id="643" r:id="rId205"/>
    <p:sldId id="680" r:id="rId206"/>
    <p:sldId id="478" r:id="rId207"/>
    <p:sldId id="679" r:id="rId208"/>
    <p:sldId id="481" r:id="rId209"/>
    <p:sldId id="482" r:id="rId210"/>
    <p:sldId id="655" r:id="rId211"/>
    <p:sldId id="484" r:id="rId212"/>
    <p:sldId id="485" r:id="rId213"/>
    <p:sldId id="523" r:id="rId214"/>
    <p:sldId id="490" r:id="rId215"/>
    <p:sldId id="491" r:id="rId216"/>
    <p:sldId id="609" r:id="rId217"/>
    <p:sldId id="492" r:id="rId218"/>
    <p:sldId id="493" r:id="rId219"/>
    <p:sldId id="556" r:id="rId220"/>
    <p:sldId id="614" r:id="rId221"/>
    <p:sldId id="494" r:id="rId222"/>
    <p:sldId id="495" r:id="rId223"/>
    <p:sldId id="496" r:id="rId224"/>
    <p:sldId id="497" r:id="rId225"/>
    <p:sldId id="498" r:id="rId226"/>
    <p:sldId id="499" r:id="rId227"/>
    <p:sldId id="500" r:id="rId228"/>
    <p:sldId id="502" r:id="rId229"/>
    <p:sldId id="503" r:id="rId230"/>
    <p:sldId id="504" r:id="rId231"/>
    <p:sldId id="507" r:id="rId232"/>
    <p:sldId id="508" r:id="rId233"/>
    <p:sldId id="509" r:id="rId234"/>
    <p:sldId id="512" r:id="rId235"/>
    <p:sldId id="513" r:id="rId236"/>
    <p:sldId id="514" r:id="rId237"/>
    <p:sldId id="516" r:id="rId238"/>
    <p:sldId id="517" r:id="rId239"/>
    <p:sldId id="518" r:id="rId240"/>
    <p:sldId id="521" r:id="rId241"/>
    <p:sldId id="645" r:id="rId242"/>
    <p:sldId id="646" r:id="rId243"/>
    <p:sldId id="524" r:id="rId244"/>
    <p:sldId id="525" r:id="rId245"/>
    <p:sldId id="551" r:id="rId246"/>
    <p:sldId id="610" r:id="rId247"/>
    <p:sldId id="559" r:id="rId248"/>
    <p:sldId id="560" r:id="rId249"/>
    <p:sldId id="561" r:id="rId250"/>
    <p:sldId id="562" r:id="rId251"/>
    <p:sldId id="563" r:id="rId252"/>
    <p:sldId id="564" r:id="rId253"/>
    <p:sldId id="566" r:id="rId254"/>
    <p:sldId id="567" r:id="rId255"/>
    <p:sldId id="568" r:id="rId256"/>
    <p:sldId id="571" r:id="rId257"/>
    <p:sldId id="572" r:id="rId258"/>
    <p:sldId id="573" r:id="rId259"/>
    <p:sldId id="683" r:id="rId260"/>
    <p:sldId id="684" r:id="rId261"/>
    <p:sldId id="577" r:id="rId262"/>
    <p:sldId id="578" r:id="rId263"/>
    <p:sldId id="579" r:id="rId264"/>
    <p:sldId id="580" r:id="rId265"/>
    <p:sldId id="584" r:id="rId266"/>
    <p:sldId id="585" r:id="rId267"/>
    <p:sldId id="586" r:id="rId268"/>
    <p:sldId id="587" r:id="rId269"/>
    <p:sldId id="588" r:id="rId270"/>
    <p:sldId id="635" r:id="rId271"/>
    <p:sldId id="589" r:id="rId272"/>
    <p:sldId id="590" r:id="rId273"/>
    <p:sldId id="591" r:id="rId274"/>
    <p:sldId id="592" r:id="rId275"/>
    <p:sldId id="593" r:id="rId276"/>
    <p:sldId id="594" r:id="rId277"/>
    <p:sldId id="595" r:id="rId278"/>
    <p:sldId id="596" r:id="rId279"/>
    <p:sldId id="597" r:id="rId280"/>
    <p:sldId id="598" r:id="rId281"/>
    <p:sldId id="599" r:id="rId282"/>
    <p:sldId id="600" r:id="rId283"/>
    <p:sldId id="601" r:id="rId284"/>
    <p:sldId id="602" r:id="rId285"/>
    <p:sldId id="603" r:id="rId286"/>
    <p:sldId id="604" r:id="rId287"/>
    <p:sldId id="605" r:id="rId288"/>
    <p:sldId id="611" r:id="rId289"/>
    <p:sldId id="612" r:id="rId290"/>
    <p:sldId id="613" r:id="rId291"/>
    <p:sldId id="692" r:id="rId292"/>
    <p:sldId id="694" r:id="rId293"/>
    <p:sldId id="615" r:id="rId294"/>
    <p:sldId id="624" r:id="rId295"/>
    <p:sldId id="629" r:id="rId296"/>
    <p:sldId id="630" r:id="rId297"/>
    <p:sldId id="631" r:id="rId298"/>
    <p:sldId id="647" r:id="rId299"/>
    <p:sldId id="648" r:id="rId300"/>
    <p:sldId id="649" r:id="rId301"/>
    <p:sldId id="650" r:id="rId302"/>
    <p:sldId id="651" r:id="rId303"/>
    <p:sldId id="652" r:id="rId304"/>
    <p:sldId id="653" r:id="rId305"/>
    <p:sldId id="656" r:id="rId306"/>
    <p:sldId id="659" r:id="rId307"/>
    <p:sldId id="662" r:id="rId308"/>
    <p:sldId id="675" r:id="rId309"/>
    <p:sldId id="676" r:id="rId310"/>
    <p:sldId id="687" r:id="rId311"/>
    <p:sldId id="693" r:id="rId312"/>
    <p:sldId id="701" r:id="rId3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0F08"/>
    <a:srgbClr val="590D07"/>
    <a:srgbClr val="8F14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206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presProps" Target="presProps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viewProps" Target="viewProps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312" Type="http://schemas.openxmlformats.org/officeDocument/2006/relationships/slide" Target="slides/slide311.xml"/><Relationship Id="rId31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slide" Target="slides/slide301.xml"/><Relationship Id="rId307" Type="http://schemas.openxmlformats.org/officeDocument/2006/relationships/slide" Target="slides/slide30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slide" Target="slides/slide312.xml"/><Relationship Id="rId318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960D8-6A81-4505-8BC0-1F17DA070019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A10B6-4AC0-40AC-BBFA-7CE0BA03F7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391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226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282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313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283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014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284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573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285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561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286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495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287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190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288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67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289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6520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290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431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291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397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024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292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0477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722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6655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9278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012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999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50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750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0653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086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181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176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966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294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8342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4830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9773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1559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2136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0353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822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276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5994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A10B6-4AC0-40AC-BBFA-7CE0BA03F7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942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277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252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278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525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279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939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280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364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A10B6-4AC0-40AC-BBFA-7CE0BA03F755}" type="slidenum">
              <a:rPr lang="ru-RU" smtClean="0"/>
              <a:t>281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452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2EA7-590A-46DC-9BD8-A8D3571DA6DD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6B60-2E99-48CF-9679-E72C60C18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72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2EA7-590A-46DC-9BD8-A8D3571DA6DD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6B60-2E99-48CF-9679-E72C60C18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81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2EA7-590A-46DC-9BD8-A8D3571DA6DD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6B60-2E99-48CF-9679-E72C60C18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024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2EA7-590A-46DC-9BD8-A8D3571DA6DD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6B60-2E99-48CF-9679-E72C60C18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94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2EA7-590A-46DC-9BD8-A8D3571DA6DD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6B60-2E99-48CF-9679-E72C60C18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45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2EA7-590A-46DC-9BD8-A8D3571DA6DD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6B60-2E99-48CF-9679-E72C60C18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506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2EA7-590A-46DC-9BD8-A8D3571DA6DD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6B60-2E99-48CF-9679-E72C60C18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76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2EA7-590A-46DC-9BD8-A8D3571DA6DD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6B60-2E99-48CF-9679-E72C60C18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64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2EA7-590A-46DC-9BD8-A8D3571DA6DD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6B60-2E99-48CF-9679-E72C60C18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395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2EA7-590A-46DC-9BD8-A8D3571DA6DD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6B60-2E99-48CF-9679-E72C60C18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955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2EA7-590A-46DC-9BD8-A8D3571DA6DD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6B60-2E99-48CF-9679-E72C60C18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620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000">
              <a:srgbClr val="C1A5A2"/>
            </a:gs>
            <a:gs pos="5000">
              <a:schemeClr val="bg1"/>
            </a:gs>
            <a:gs pos="86000">
              <a:schemeClr val="accent2">
                <a:lumMod val="0"/>
                <a:lumOff val="100000"/>
              </a:schemeClr>
            </a:gs>
            <a:gs pos="100000">
              <a:srgbClr val="590D07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F2EA7-590A-46DC-9BD8-A8D3571DA6DD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6B60-2E99-48CF-9679-E72C60C18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17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8.png"/><Relationship Id="rId4" Type="http://schemas.openxmlformats.org/officeDocument/2006/relationships/image" Target="../media/image187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gif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image" Target="../media/image2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gif"/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7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g"/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g"/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4.jp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g"/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1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g"/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3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g"/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emf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g"/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9.jp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eg"/><Relationship Id="rId2" Type="http://schemas.openxmlformats.org/officeDocument/2006/relationships/image" Target="../media/image3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image" Target="../media/image334.emf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jpg"/><Relationship Id="rId2" Type="http://schemas.openxmlformats.org/officeDocument/2006/relationships/image" Target="../media/image34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g"/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jpg"/><Relationship Id="rId2" Type="http://schemas.openxmlformats.org/officeDocument/2006/relationships/image" Target="../media/image352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jpg"/><Relationship Id="rId2" Type="http://schemas.openxmlformats.org/officeDocument/2006/relationships/image" Target="../media/image354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jpeg"/><Relationship Id="rId2" Type="http://schemas.openxmlformats.org/officeDocument/2006/relationships/image" Target="../media/image3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0.jpe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jpg"/><Relationship Id="rId2" Type="http://schemas.openxmlformats.org/officeDocument/2006/relationships/image" Target="../media/image361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jpg"/><Relationship Id="rId2" Type="http://schemas.openxmlformats.org/officeDocument/2006/relationships/image" Target="../media/image3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6.jpeg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jpeg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1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1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1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1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png"/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1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1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1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1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1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1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1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1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1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7.pn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7.pn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0.png"/><Relationship Id="rId4" Type="http://schemas.openxmlformats.org/officeDocument/2006/relationships/image" Target="../media/image429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2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4.pn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4.pn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6.pn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1.pn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4326" y="3289465"/>
            <a:ext cx="8915399" cy="1995552"/>
          </a:xfrm>
        </p:spPr>
        <p:txBody>
          <a:bodyPr/>
          <a:lstStyle/>
          <a:p>
            <a:r>
              <a:rPr lang="ru-RU" i="1" dirty="0" smtClean="0">
                <a:solidFill>
                  <a:srgbClr val="590D0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Товар в наличии</a:t>
            </a:r>
            <a:br>
              <a:rPr lang="ru-RU" i="1" dirty="0" smtClean="0">
                <a:solidFill>
                  <a:srgbClr val="590D0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ru-RU" i="1" dirty="0" smtClean="0">
                <a:solidFill>
                  <a:srgbClr val="590D0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на складе</a:t>
            </a:r>
            <a:endParaRPr lang="ru-RU" i="1" dirty="0">
              <a:solidFill>
                <a:srgbClr val="590D07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89968" y="1645895"/>
            <a:ext cx="1061546" cy="704193"/>
          </a:xfrm>
        </p:spPr>
        <p:txBody>
          <a:bodyPr>
            <a:normAutofit fontScale="85000" lnSpcReduction="20000"/>
          </a:bodyPr>
          <a:lstStyle/>
          <a:p>
            <a:r>
              <a:rPr lang="ru-RU" sz="6000" b="1" i="1" dirty="0" smtClean="0">
                <a:solidFill>
                  <a:schemeClr val="bg1"/>
                </a:solidFill>
              </a:rPr>
              <a:t>е</a:t>
            </a:r>
            <a:endParaRPr lang="ru-RU" sz="60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logo_svetlo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15" y="704194"/>
            <a:ext cx="2854050" cy="1645894"/>
          </a:xfrm>
          <a:prstGeom prst="rect">
            <a:avLst/>
          </a:prstGeom>
          <a:noFill/>
          <a:ln>
            <a:noFill/>
          </a:ln>
          <a:effectLst>
            <a:glow rad="495300">
              <a:schemeClr val="bg1">
                <a:lumMod val="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81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0278" y="524885"/>
            <a:ext cx="2409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6E0F08"/>
                </a:solidFill>
                <a:latin typeface="Arial" panose="020B0604020202020204" pitchFamily="34" charset="0"/>
              </a:rPr>
              <a:t>Artemide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60278" y="1232771"/>
            <a:ext cx="50450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Настенный светильник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0916020A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MESMERI ALO W CROMO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LUCIDO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1 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0278" y="2988245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280 евро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244,88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/цвет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 / 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Высота/ширина/глубина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7.9 x 34 x 22.1 </a:t>
            </a:r>
            <a:r>
              <a:rPr lang="ru-RU" dirty="0" smtClean="0"/>
              <a:t>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Галогенная, </a:t>
            </a:r>
            <a:r>
              <a:rPr lang="en-US" dirty="0" smtClean="0"/>
              <a:t>R7s</a:t>
            </a:r>
            <a:r>
              <a:rPr lang="ru-RU" dirty="0" smtClean="0"/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Настенный светильник Artemide 0916020A Mesme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72" y="0"/>
            <a:ext cx="2777630" cy="277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de-light.ru/upload/iblock/943/943eb43396cecbc31cfc3602fb054cc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205" y="619668"/>
            <a:ext cx="2314492" cy="1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de-light.ru/upload/iblock/18a/18a0f3e51fbf65193014c0470c80f5e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74" y="2636979"/>
            <a:ext cx="2353914" cy="176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de-light.ru/upload/iblock/809/8094eb4f9fd59b937e0bafdf04dee8a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766" y="4710806"/>
            <a:ext cx="2567931" cy="199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570" y="3757929"/>
            <a:ext cx="3268833" cy="241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2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</a:rPr>
              <a:t>Gallery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716" y="1039898"/>
            <a:ext cx="36643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ORLEANS L12 BLACK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209286013801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3064805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1291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Плафон/цвет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стекло/черный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/>
              <a:t>68 см (без учета цепи</a:t>
            </a:r>
            <a:r>
              <a:rPr lang="ru-RU" dirty="0" smtClean="0"/>
              <a:t>) / 106 см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E14 x </a:t>
            </a:r>
            <a:r>
              <a:rPr lang="en-US" dirty="0" smtClean="0"/>
              <a:t>12 </a:t>
            </a:r>
            <a:r>
              <a:rPr lang="en-US" dirty="0"/>
              <a:t>max </a:t>
            </a:r>
            <a:r>
              <a:rPr lang="en-US" dirty="0" smtClean="0"/>
              <a:t>46W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46" y="589399"/>
            <a:ext cx="4436318" cy="473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915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</a:rPr>
              <a:t>Gallery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15738"/>
            <a:ext cx="36953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Настенный светильник 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648 WALL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 "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SMALL"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IVORY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0205040063901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4777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176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/>
              <a:t>б</a:t>
            </a:r>
            <a:r>
              <a:rPr lang="ru-RU" dirty="0" smtClean="0"/>
              <a:t>елый </a:t>
            </a:r>
            <a:r>
              <a:rPr lang="ru-RU" dirty="0"/>
              <a:t>лакированный металл с золотыми вставками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/>
              <a:t>стекло </a:t>
            </a:r>
            <a:r>
              <a:rPr lang="en-US" dirty="0" smtClean="0"/>
              <a:t>/</a:t>
            </a:r>
            <a:r>
              <a:rPr lang="ru-RU" dirty="0" smtClean="0"/>
              <a:t>цвет слоновой кости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25см/12см /15см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E14 x 1 max 60W 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81" y="0"/>
            <a:ext cx="2857500" cy="2857500"/>
          </a:xfrm>
          <a:prstGeom prst="rect">
            <a:avLst/>
          </a:prstGeom>
        </p:spPr>
      </p:pic>
      <p:pic>
        <p:nvPicPr>
          <p:cNvPr id="5122" name="Picture 2" descr="Светильник настенный Gallery Art 648 P Piccola 0205040063901 Светильник настенный Gallery Art 648 P Piccola 02050400639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05" y="1039898"/>
            <a:ext cx="4147856" cy="414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77199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</a:rPr>
              <a:t>Gallery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15738"/>
            <a:ext cx="5075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Потолочный светильник 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0202040323901 648 CEILING LAMP 42 IVORY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0787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Арматура/плафон/цвет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–Белый/Позолоченный/Цвет слоновой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кости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Диаметр/Высота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см/15 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E14 5x40W </a:t>
            </a:r>
            <a:r>
              <a:rPr lang="en-US" dirty="0" smtClean="0"/>
              <a:t>220V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794" y="1184827"/>
            <a:ext cx="3792121" cy="37921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8686" b="25600"/>
          <a:stretch/>
        </p:blipFill>
        <p:spPr>
          <a:xfrm>
            <a:off x="7763147" y="5009700"/>
            <a:ext cx="2857500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461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</a:rPr>
              <a:t>Gallery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779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Светильник потолочный</a:t>
            </a:r>
          </a:p>
          <a:p>
            <a:r>
              <a:rPr lang="en-US" dirty="0">
                <a:solidFill>
                  <a:srgbClr val="590D07"/>
                </a:solidFill>
              </a:rPr>
              <a:t>GISELLE PL </a:t>
            </a:r>
            <a:r>
              <a:rPr lang="en-US" dirty="0" smtClean="0">
                <a:solidFill>
                  <a:srgbClr val="590D07"/>
                </a:solidFill>
              </a:rPr>
              <a:t>100</a:t>
            </a:r>
            <a:r>
              <a:rPr lang="ru-RU" dirty="0" smtClean="0">
                <a:solidFill>
                  <a:srgbClr val="590D07"/>
                </a:solidFill>
              </a:rPr>
              <a:t> </a:t>
            </a:r>
            <a:r>
              <a:rPr lang="ru-RU" dirty="0">
                <a:solidFill>
                  <a:srgbClr val="590D07"/>
                </a:solidFill>
              </a:rPr>
              <a:t>0202171363602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8767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1201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металл/серебро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ткань/белый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/>
              <a:t>стекло </a:t>
            </a:r>
            <a:r>
              <a:rPr lang="ru-RU" dirty="0"/>
              <a:t>ручной работы - прозрачное и сусальное </a:t>
            </a:r>
            <a:r>
              <a:rPr lang="ru-RU" dirty="0" smtClean="0"/>
              <a:t>серебро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E27 </a:t>
            </a:r>
            <a:r>
              <a:rPr lang="en-US" dirty="0" smtClean="0"/>
              <a:t>4x75W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39" y="332012"/>
            <a:ext cx="4699227" cy="454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90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3877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Murano Due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716" y="1022892"/>
            <a:ext cx="56439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</a:t>
            </a:r>
            <a:r>
              <a:rPr lang="ru-RU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настенно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-потолочный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GIO' 30X30 P-PL WHITE SQUARED APPLE </a:t>
            </a:r>
            <a:r>
              <a:rPr lang="en-US" b="1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endParaRPr lang="ru-RU" b="1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404042364902 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3292615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76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металл/матовый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зеленый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13см /30см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E27 </a:t>
            </a:r>
            <a:r>
              <a:rPr lang="ru-RU" dirty="0"/>
              <a:t>х 1 </a:t>
            </a:r>
            <a:r>
              <a:rPr lang="en-US" dirty="0"/>
              <a:t>max 75W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29" y="685955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413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72" y="1935677"/>
            <a:ext cx="2317182" cy="43344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1716" y="332012"/>
            <a:ext cx="3877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Murano Due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4767"/>
            <a:ext cx="41777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MINIGIO' S WHITE SQUARED </a:t>
            </a:r>
            <a:r>
              <a:rPr lang="en-US" b="1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endParaRPr lang="ru-RU" b="1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403201373609 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69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белый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стекло/белое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G9 x 1 max 75W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50" y="685955"/>
            <a:ext cx="3212237" cy="4380324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5615"/>
              </p:ext>
            </p:extLst>
          </p:nvPr>
        </p:nvGraphicFramePr>
        <p:xfrm>
          <a:off x="4809505" y="5919547"/>
          <a:ext cx="177800" cy="350624"/>
        </p:xfrm>
        <a:graphic>
          <a:graphicData uri="http://schemas.openxmlformats.org/drawingml/2006/table">
            <a:tbl>
              <a:tblPr/>
              <a:tblGrid>
                <a:gridCol w="177800">
                  <a:extLst>
                    <a:ext uri="{9D8B030D-6E8A-4147-A177-3AD203B41FA5}">
                      <a16:colId xmlns:a16="http://schemas.microsoft.com/office/drawing/2014/main" val="3064909188"/>
                    </a:ext>
                  </a:extLst>
                </a:gridCol>
              </a:tblGrid>
              <a:tr h="350624">
                <a:tc>
                  <a:txBody>
                    <a:bodyPr/>
                    <a:lstStyle/>
                    <a:p>
                      <a:endParaRPr lang="pl-PL" dirty="0">
                        <a:effectLst/>
                      </a:endParaRPr>
                    </a:p>
                  </a:txBody>
                  <a:tcPr marL="76200" marR="7620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534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26684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306" y="2240227"/>
            <a:ext cx="2317182" cy="43344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1716" y="332012"/>
            <a:ext cx="3877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Murano Due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3915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MINIGIO' S WHITE SQUARED </a:t>
            </a:r>
            <a:r>
              <a:rPr lang="en-US" b="1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endParaRPr lang="ru-RU" b="1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0403201374009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106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желтый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стекло/белое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12 см (без учета цепи</a:t>
            </a:r>
            <a:r>
              <a:rPr lang="ru-RU" dirty="0" smtClean="0"/>
              <a:t>)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/15см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dirty="0"/>
              <a:t>G9 х 1 max </a:t>
            </a:r>
            <a:r>
              <a:rPr lang="pl-PL" dirty="0" smtClean="0"/>
              <a:t>75W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757" y="332012"/>
            <a:ext cx="3357316" cy="457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9625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3877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Murano Due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7205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</a:t>
            </a:r>
            <a:r>
              <a:rPr lang="ru-RU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настенно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-потолочный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MINIGIO' P-PL WHITE SQUARED </a:t>
            </a:r>
            <a:r>
              <a:rPr lang="en-US" b="1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  <a:endParaRPr lang="ru-RU" b="1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0404201373309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115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зеркальное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покрытие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белое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15см /15см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/>
              <a:t>G9 x 1 max 40W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63" y="685955"/>
            <a:ext cx="4595670" cy="301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533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3877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Murano Due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467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</a:t>
            </a:r>
            <a:r>
              <a:rPr lang="ru-RU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настенно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-потолочный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MINIGIO' P-PL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endParaRPr lang="ru-RU" b="1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0404201374909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зеленый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белое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/15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/>
              <a:t>G9 x 1 max </a:t>
            </a:r>
            <a:r>
              <a:rPr lang="pl-PL" dirty="0" smtClean="0"/>
              <a:t>40W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63" y="510141"/>
            <a:ext cx="4393534" cy="38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0860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3877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Murano Due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</a:t>
            </a:r>
            <a:r>
              <a:rPr lang="ru-RU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настенно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-потолочный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MINIGIO' P-PL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- </a:t>
            </a:r>
            <a:r>
              <a:rPr lang="en-US" b="1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0404201374809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голубой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белое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/15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/>
              <a:t>G9 x 1 max </a:t>
            </a:r>
            <a:r>
              <a:rPr lang="pl-PL" dirty="0" smtClean="0"/>
              <a:t>40W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76" y="778822"/>
            <a:ext cx="3523842" cy="39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33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2154" y="458266"/>
            <a:ext cx="2409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6E0F08"/>
                </a:solidFill>
                <a:latin typeface="Arial" panose="020B0604020202020204" pitchFamily="34" charset="0"/>
              </a:rPr>
              <a:t>Artemide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72154" y="1166152"/>
            <a:ext cx="3852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Настенный светильник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0916010A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MESMERI HALO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– white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2154" y="3606499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252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173,40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Арматура/цвет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 / 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Высота/ширина/глубина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7,9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34 X 22,1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R7s </a:t>
            </a:r>
            <a:r>
              <a:rPr lang="ru-RU" dirty="0"/>
              <a:t>х 1 </a:t>
            </a:r>
            <a:r>
              <a:rPr lang="en-US" dirty="0"/>
              <a:t>max </a:t>
            </a:r>
            <a:r>
              <a:rPr lang="en-US" dirty="0" smtClean="0"/>
              <a:t>230W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135" y="561657"/>
            <a:ext cx="2990345" cy="21365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3" y="561657"/>
            <a:ext cx="2887205" cy="19150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75" y="3416597"/>
            <a:ext cx="3579039" cy="274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9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3877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Murano Due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1008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встраиваемый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MINIGIO' F WHITE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SQUARED</a:t>
            </a:r>
            <a:r>
              <a:rPr lang="en-US" b="1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</a:t>
            </a:r>
            <a:endParaRPr lang="ru-RU" b="1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0401201364309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5218" y="3202061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красный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белое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Высота/диаметр/длина/ширина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5,5см/15см /15см/15см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/>
              <a:t>G9 х 1 max </a:t>
            </a:r>
            <a:r>
              <a:rPr lang="pl-PL" dirty="0" smtClean="0"/>
              <a:t>60W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59" y="685955"/>
            <a:ext cx="4933373" cy="33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8370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716" y="332012"/>
            <a:ext cx="3877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Murano Due</a:t>
            </a:r>
            <a:r>
              <a:rPr lang="en-US" dirty="0"/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1039898"/>
            <a:ext cx="43572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встраиваемый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MINIGIO' F WHITE –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SQUARED </a:t>
            </a:r>
            <a:r>
              <a:rPr lang="en-US" b="1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endParaRPr lang="ru-RU" b="1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0401201363609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белый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Высота/диаметр/длина/ширина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5,5см/15см /15см/15см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dirty="0"/>
              <a:t>G9 х 1 max 60W</a:t>
            </a:r>
            <a:endParaRPr lang="ru-RU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59" y="685955"/>
            <a:ext cx="4933373" cy="33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989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3877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Murano Due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P </a:t>
            </a:r>
            <a:r>
              <a:rPr lang="en-US" b="1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endParaRPr lang="ru-RU" b="1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0405261054305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24711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127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металл/никель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стекло/красный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8,5см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15см /25см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R7s 114mm </a:t>
            </a:r>
            <a:r>
              <a:rPr lang="ru-RU" dirty="0"/>
              <a:t>х 1 </a:t>
            </a:r>
            <a:r>
              <a:rPr lang="en-US" dirty="0"/>
              <a:t>max </a:t>
            </a:r>
            <a:r>
              <a:rPr lang="en-US" dirty="0" smtClean="0"/>
              <a:t>150W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173" y="343657"/>
            <a:ext cx="2948167" cy="2195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69" y="2117271"/>
            <a:ext cx="372427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783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3877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Murano Due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3309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CRAVE P SATINED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0405259373509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319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металл/серый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стекло/атлас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58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/>
              <a:t>G9 x 4 max 60W 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643" y="332012"/>
            <a:ext cx="3585544" cy="27840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01" y="4075716"/>
            <a:ext cx="4721569" cy="110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058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60496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it-IT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LAGUNA S75 G5 CANAL BIANCO PERLE/FOGLIA </a:t>
            </a:r>
            <a:r>
              <a:rPr lang="it-IT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</a:t>
            </a: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0703308065220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4777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1611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667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</a:t>
            </a:r>
            <a:r>
              <a:rPr lang="ru-RU" dirty="0"/>
              <a:t>б</a:t>
            </a:r>
            <a:r>
              <a:rPr lang="ru-RU" dirty="0" smtClean="0"/>
              <a:t>елого </a:t>
            </a:r>
            <a:r>
              <a:rPr lang="ru-RU" dirty="0"/>
              <a:t>цвета с узором "</a:t>
            </a:r>
            <a:r>
              <a:rPr lang="ru-RU" dirty="0" err="1"/>
              <a:t>Canal</a:t>
            </a:r>
            <a:r>
              <a:rPr lang="ru-RU" dirty="0"/>
              <a:t>" янтарного цвета с отделкой из золотой фольги и стеклянных </a:t>
            </a:r>
            <a:r>
              <a:rPr lang="ru-RU" dirty="0" smtClean="0"/>
              <a:t>бусин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от 21 до </a:t>
            </a:r>
            <a:r>
              <a:rPr lang="ru-RU" dirty="0" smtClean="0"/>
              <a:t>200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/14см /75см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G5 </a:t>
            </a:r>
            <a:r>
              <a:rPr lang="en-US" dirty="0" smtClean="0"/>
              <a:t>x 4 max 24W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662" y="3447393"/>
            <a:ext cx="4018785" cy="3299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057" y="163371"/>
            <a:ext cx="4210875" cy="359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9057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7796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настольный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CLOCHE T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0706367505009 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металл/хромированный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стекло/медь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Механизм включения с </a:t>
            </a:r>
            <a:r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push dimmer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/>
              <a:t>G9 alogena 1 x 33W 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196" y="542014"/>
            <a:ext cx="3916090" cy="3198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196" y="3763779"/>
            <a:ext cx="2700701" cy="27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4863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09" y="276166"/>
            <a:ext cx="2480583" cy="2026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18138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P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platinum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x60 AL-G9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0705045003709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3077994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254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металл/платина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стекло/бронзовое покрытие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10,5см /8см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G9 x 2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48W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980" y="2762507"/>
            <a:ext cx="1725202" cy="38123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06" y="304261"/>
            <a:ext cx="1869460" cy="45010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048" y="379470"/>
            <a:ext cx="1753309" cy="18200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139446" y="5210597"/>
            <a:ext cx="269965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овар, который на складе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06861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it-IT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P14 AL G9 VETRO BIANCO	</a:t>
            </a: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0705037003609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444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230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8,5см /8,5см /14см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LED x 3 2W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246" y="638621"/>
            <a:ext cx="4399236" cy="4399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776" y="332012"/>
            <a:ext cx="2823222" cy="28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689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9546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GIRO PARETE BIANCO	</a:t>
            </a: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0505110363601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4777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лакированный металл/белый с деталями из атласа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белый полупрозрачный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E14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78" y="1061367"/>
            <a:ext cx="4381460" cy="3241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63" y="560277"/>
            <a:ext cx="34194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2142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2538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FILUX L LED CROMO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FUME‘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0709380013749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2455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60 см (без учета цепи)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100см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 – </a:t>
            </a:r>
            <a:r>
              <a:rPr lang="ru-RU" dirty="0"/>
              <a:t>с</a:t>
            </a:r>
            <a:r>
              <a:rPr lang="ru-RU" dirty="0" smtClean="0"/>
              <a:t>текло </a:t>
            </a:r>
            <a:r>
              <a:rPr lang="ru-RU" dirty="0"/>
              <a:t>ручной работы 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LED x 6 </a:t>
            </a:r>
            <a:r>
              <a:rPr lang="en-US" dirty="0" smtClean="0"/>
              <a:t>13W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012" y="1039898"/>
            <a:ext cx="4249280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06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4029" y="465508"/>
            <a:ext cx="2409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6E0F08"/>
                </a:solidFill>
                <a:latin typeface="Arial" panose="020B0604020202020204" pitchFamily="34" charset="0"/>
              </a:rPr>
              <a:t>Artemide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84029" y="1148163"/>
            <a:ext cx="38779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Настольный светильник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0315010A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MELAMPO </a:t>
            </a:r>
            <a:r>
              <a:rPr lang="en-US" dirty="0">
                <a:solidFill>
                  <a:srgbClr val="6E0F08"/>
                </a:solidFill>
              </a:rPr>
              <a:t>table- grey</a:t>
            </a:r>
            <a:r>
              <a:rPr lang="en-US" dirty="0"/>
              <a:t>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3837" y="3282172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446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307,91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Арматура/цвет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металл/алюминий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 / 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сатин / серый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/>
              <a:t>от 58 до 83.6 </a:t>
            </a:r>
            <a:r>
              <a:rPr lang="ru-RU" dirty="0" smtClean="0"/>
              <a:t>см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24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E27 2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52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Вт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www.de-light.ru/upload/iblock/cd4/cd4d8782b3b0faf46a3b3d9c5c9c11b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29" y="239001"/>
            <a:ext cx="2908258" cy="29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de-light.ru/upload/iblock/423/423b5d2a2a6e00cc7815896ad49b21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937" y="239001"/>
            <a:ext cx="2099276" cy="274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19" y="3312141"/>
            <a:ext cx="4827913" cy="33309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259" y="3010625"/>
            <a:ext cx="1312954" cy="131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0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59727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напольный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SHAKER TR/1 GU4 BASE CEMENTO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CROMO/</a:t>
            </a:r>
            <a:r>
              <a:rPr lang="en-US" b="1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ROSSO</a:t>
            </a:r>
            <a:endParaRPr lang="ru-RU" b="1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0708365014315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6957" y="2684935"/>
            <a:ext cx="6096000" cy="3774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344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металл, </a:t>
            </a:r>
            <a:r>
              <a:rPr lang="ru-RU" dirty="0" smtClean="0"/>
              <a:t>основа </a:t>
            </a:r>
            <a:r>
              <a:rPr lang="ru-RU" dirty="0"/>
              <a:t>из цемента с ручкой из арматурной проволоки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b="1" dirty="0" smtClean="0"/>
              <a:t>расное</a:t>
            </a:r>
            <a:r>
              <a:rPr lang="ru-RU" dirty="0" smtClean="0"/>
              <a:t> </a:t>
            </a:r>
            <a:r>
              <a:rPr lang="ru-RU" dirty="0" err="1"/>
              <a:t>бросиликатное</a:t>
            </a:r>
            <a:r>
              <a:rPr lang="ru-RU" dirty="0"/>
              <a:t> стекло, содержащее песок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160см /26см /13см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/>
              <a:t>GU4 x 1 max 35W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176" y="623889"/>
            <a:ext cx="2472390" cy="5835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595" y="2684935"/>
            <a:ext cx="2410045" cy="3879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46" y="198831"/>
            <a:ext cx="2200836" cy="220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6639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CAORLINA P FINALE CRISTALLO	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0205016363405	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580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151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 лак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белое литьё с вкраплениями мелкого гравия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граненый хрусталь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17см /35см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1x120W </a:t>
            </a:r>
            <a:r>
              <a:rPr lang="en-US" dirty="0" smtClean="0"/>
              <a:t>R7s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08" y="625657"/>
            <a:ext cx="3929932" cy="322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0790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встраиваемый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SD-100 GU4 MICRO </a:t>
            </a:r>
            <a:r>
              <a:rPr lang="en-US" b="1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BIANCO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0301290360015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1928" y="3710598"/>
            <a:ext cx="6096000" cy="23834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белый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GU4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534" y="332012"/>
            <a:ext cx="6296904" cy="32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2949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встраиваемый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SD-100 GU4 MICRO </a:t>
            </a:r>
            <a:r>
              <a:rPr lang="en-US" b="1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NERO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0301290380015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3970" y="3573964"/>
            <a:ext cx="6096000" cy="23834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черный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GU4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1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891" y="187979"/>
            <a:ext cx="6287377" cy="31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9462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pl-PL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P LED 2X3,6W </a:t>
            </a:r>
            <a:r>
              <a:rPr lang="pl-PL" b="1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BIANCO</a:t>
            </a:r>
            <a:r>
              <a:rPr lang="pl-PL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OPACO	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0305115363649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3361" y="3624642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149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белый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/>
              <a:t>LED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361" y="3840550"/>
            <a:ext cx="2823289" cy="23506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67" y="437116"/>
            <a:ext cx="3830920" cy="289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0783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66479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SD-101 LED 4X1,2W 350MA COOL WHITE BIANCO ***	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0301301363449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0398" y="3332225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/>
              <a:t>п</a:t>
            </a:r>
            <a:r>
              <a:rPr lang="ru-RU" dirty="0" smtClean="0"/>
              <a:t>розрачный </a:t>
            </a:r>
            <a:r>
              <a:rPr lang="ru-RU" dirty="0"/>
              <a:t>полу-матовый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10,5см /11см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LED 350 mA </a:t>
            </a:r>
            <a:r>
              <a:rPr lang="en-US" dirty="0" smtClean="0"/>
              <a:t>4x1.2W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290" y="2572634"/>
            <a:ext cx="4271931" cy="34432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173" y="332012"/>
            <a:ext cx="3391557" cy="33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3083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CUBI 11 SOSPENSIONE + LAMPADINA	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0303204373609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2949" y="3235838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277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127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металл/серый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/>
              <a:t>G9 x 1 max 60W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99" y="421990"/>
            <a:ext cx="2618127" cy="2618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31" y="3382032"/>
            <a:ext cx="2678568" cy="3249996"/>
          </a:xfrm>
          <a:prstGeom prst="rect">
            <a:avLst/>
          </a:prstGeom>
        </p:spPr>
      </p:pic>
      <p:pic>
        <p:nvPicPr>
          <p:cNvPr id="2050" name="Picture 2" descr="http://www.svet4u.ru/upload/resize_cache/iblock/9e4/150_300_1/lu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063" y="332012"/>
            <a:ext cx="2292493" cy="290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49389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648 PARETE PICCOLA CRISTALLO	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0205040063501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315354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176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металл/золото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п</a:t>
            </a:r>
            <a:r>
              <a:rPr lang="ru-RU" dirty="0" smtClean="0"/>
              <a:t>розрачное </a:t>
            </a:r>
            <a:r>
              <a:rPr lang="ru-RU" dirty="0"/>
              <a:t>стекло "</a:t>
            </a:r>
            <a:r>
              <a:rPr lang="en-US" dirty="0" err="1"/>
              <a:t>graniglia</a:t>
            </a:r>
            <a:r>
              <a:rPr lang="en-US" dirty="0"/>
              <a:t>"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E14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Leucos 648 PARETE PICCOLA CRISTALLO 0205040063501 б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437" y="482849"/>
            <a:ext cx="3269343" cy="326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95" y="3871092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1174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441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it-IT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LOFT LARGE PARETE G5 BIANCO </a:t>
            </a:r>
            <a:r>
              <a:rPr lang="it-IT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LUCIDO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0305127525220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3359739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536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233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9,7см /8,5см /92,8см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/>
              <a:t>G5 x 2 max 39W 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63" y="332012"/>
            <a:ext cx="4737100" cy="3073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18" y="3946795"/>
            <a:ext cx="4394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3356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встраиваемый</a:t>
            </a:r>
          </a:p>
          <a:p>
            <a:r>
              <a:rPr lang="it-IT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SD-505 INCASSO GU5,3 BIANCO SAT/DORATO 	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0301305063507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металл/золото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матовый хрусталь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/>
              <a:t>GU5.3 x 1 max 50W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63" y="332012"/>
            <a:ext cx="4725059" cy="27912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07" y="3376822"/>
            <a:ext cx="4120031" cy="273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1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4029" y="465508"/>
            <a:ext cx="2409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6E0F08"/>
                </a:solidFill>
                <a:latin typeface="Arial" panose="020B0604020202020204" pitchFamily="34" charset="0"/>
              </a:rPr>
              <a:t>Artemide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84029" y="1148163"/>
            <a:ext cx="48013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Настольный светильник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0710030A MELAMPO NOTTE - black</a:t>
            </a:r>
            <a:r>
              <a:rPr lang="en-US" dirty="0"/>
              <a:t>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3837" y="3282172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Арматура/цвет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металл/черный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 / 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сатин / черный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/>
              <a:t>от 40 до 42.5 см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17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E14 x 1 max 60W 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9943" b="6310"/>
          <a:stretch/>
        </p:blipFill>
        <p:spPr>
          <a:xfrm>
            <a:off x="9104811" y="1017534"/>
            <a:ext cx="2442755" cy="38107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1338" t="23645" r="12253" b="22282"/>
          <a:stretch/>
        </p:blipFill>
        <p:spPr>
          <a:xfrm>
            <a:off x="6132313" y="1609827"/>
            <a:ext cx="2745924" cy="194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6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60283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встраиваемый</a:t>
            </a:r>
          </a:p>
          <a:p>
            <a:r>
              <a:rPr lang="it-IT" dirty="0" smtClean="0">
                <a:solidFill>
                  <a:srgbClr val="6E0F08"/>
                </a:solidFill>
                <a:latin typeface="Arial" panose="020B0604020202020204" pitchFamily="34" charset="0"/>
              </a:rPr>
              <a:t>SD-401 </a:t>
            </a:r>
            <a:r>
              <a:rPr lang="it-IT" dirty="0">
                <a:solidFill>
                  <a:srgbClr val="6E0F08"/>
                </a:solidFill>
                <a:latin typeface="Arial" panose="020B0604020202020204" pitchFamily="34" charset="0"/>
              </a:rPr>
              <a:t>INCASSO A SCOMPARSA GU5,3 BIANCO </a:t>
            </a:r>
            <a:r>
              <a:rPr lang="it-IT" dirty="0" smtClean="0">
                <a:solidFill>
                  <a:srgbClr val="6E0F08"/>
                </a:solidFill>
                <a:latin typeface="Arial" panose="020B0604020202020204" pitchFamily="34" charset="0"/>
              </a:rPr>
              <a:t>FISS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301155360007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2603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металл/белый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/>
              <a:t>GU 5,3 alo 1 x 50W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17" y="409903"/>
            <a:ext cx="3012160" cy="4897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64" y="2060027"/>
            <a:ext cx="2405720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9917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467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</a:t>
            </a:r>
            <a:r>
              <a:rPr lang="ru-RU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настенно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-потолочный</a:t>
            </a:r>
            <a:endParaRPr lang="ru-RU" dirty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LOOPLINE32 BIANCO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2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2603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стекло/белый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10/32 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E27 2x40W 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4980" t="34721" r="35353" b="34772"/>
          <a:stretch/>
        </p:blipFill>
        <p:spPr>
          <a:xfrm>
            <a:off x="7299544" y="1144400"/>
            <a:ext cx="3320559" cy="341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077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Leucos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467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</a:t>
            </a:r>
            <a:r>
              <a:rPr lang="ru-RU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настенно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-потолочный</a:t>
            </a:r>
            <a:endParaRPr lang="ru-RU" dirty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KEYRA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60P/PL LED 3000K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2603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стекло/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розрачный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частично матовый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 2x13W 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108" y="825272"/>
            <a:ext cx="4362995" cy="2905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114" y="3770136"/>
            <a:ext cx="4003489" cy="267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0515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Leucos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174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Светильник </a:t>
            </a:r>
            <a:r>
              <a:rPr lang="ru-RU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уневерсальный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590D0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r>
              <a:rPr lang="en-US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30-PPL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590D0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шт.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2603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металл/оранжевый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стекло/белое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Высота/Длина/Ширина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13 / 30/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30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592" y="825136"/>
            <a:ext cx="3069499" cy="306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5744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Leucos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174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Светильник </a:t>
            </a:r>
            <a:r>
              <a:rPr lang="ru-RU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уневерсальный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590D0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r>
              <a:rPr lang="en-US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30-PPL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590D0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шт.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2603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металл/синий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стекло/белое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13 / 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410" y="685955"/>
            <a:ext cx="37052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2868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Studio Italia 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ANDREI AP AL	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093001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6291" y="3531922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141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R7S </a:t>
            </a:r>
            <a:r>
              <a:rPr lang="en-US" dirty="0" smtClean="0"/>
              <a:t>118mm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02" y="441434"/>
            <a:ext cx="4863468" cy="456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6046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Vistosi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it-IT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TAHOMA APPLI 5 BIANCO NICKEL E27	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APTAHO5BCNI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Арматура/цвет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никель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муранское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стекло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G9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14" y="332012"/>
            <a:ext cx="3589922" cy="34211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22" y="4325942"/>
            <a:ext cx="3053420" cy="229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5056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Vistosi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APPL.DAMASCO P 2A V.CRISTALLO	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APDAMASP2A</a:t>
            </a:r>
            <a:r>
              <a:rPr lang="en-US" b="1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4777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металл/никель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р</a:t>
            </a:r>
            <a:r>
              <a:rPr lang="ru-RU" dirty="0" smtClean="0"/>
              <a:t>ельефное </a:t>
            </a:r>
            <a:r>
              <a:rPr lang="ru-RU" dirty="0"/>
              <a:t>полупрозрачное стекло ручной </a:t>
            </a:r>
            <a:r>
              <a:rPr lang="ru-RU" dirty="0" smtClean="0"/>
              <a:t>работы, </a:t>
            </a:r>
            <a:r>
              <a:rPr lang="ru-RU" b="1" dirty="0" smtClean="0"/>
              <a:t>белое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G9 x 2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438" y="257600"/>
            <a:ext cx="3397141" cy="3376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371" y="3737886"/>
            <a:ext cx="33401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6660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Vistosi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APPL.DAMASCO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1A V.CRISTALLO	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APDAMASP1ABCNI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4777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130 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металл/никель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рельефное полупрозрачное стекло ручной работы, </a:t>
            </a:r>
            <a:r>
              <a:rPr lang="ru-RU" b="1" dirty="0"/>
              <a:t>белое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G9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svetloff.com/upload/resize_cache/iblock/fa6/166_165_240cd750bba9870f18aada2478b24840a/fa60fcf96f2d7a930bfcb75da7edb98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989" y="493360"/>
            <a:ext cx="3029344" cy="301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07" y="3504457"/>
            <a:ext cx="3812184" cy="3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579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Vistosi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it-IT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DAMASCO FARET C CRISTALLONERO NICHEL G9	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FADAMASCNENI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металл/никель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п</a:t>
            </a:r>
            <a:r>
              <a:rPr lang="ru-RU" dirty="0" smtClean="0"/>
              <a:t>розрачное </a:t>
            </a:r>
            <a:r>
              <a:rPr lang="ru-RU" dirty="0"/>
              <a:t>рельефное стекло ручной работы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/>
              <a:t>G9 x 1 max 60W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443" y="385010"/>
            <a:ext cx="2615184" cy="2679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57" y="3347808"/>
            <a:ext cx="2807208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44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1525" y="251752"/>
            <a:ext cx="2409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6E0F08"/>
                </a:solidFill>
                <a:latin typeface="Arial" panose="020B0604020202020204" pitchFamily="34" charset="0"/>
              </a:rPr>
              <a:t>Artemide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8398" y="959638"/>
            <a:ext cx="57246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Настенный светильник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C243600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ZSU-ZSU </a:t>
            </a:r>
            <a:r>
              <a:rPr lang="en-US" dirty="0" err="1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parete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soffitto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65 - incandescent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92411" y="3114412"/>
            <a:ext cx="6404758" cy="3181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440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364,39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металл и термопластическая смола / серый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/цвет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травленное стекло / 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Глубина/диаметр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18,5 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E27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49" y="417646"/>
            <a:ext cx="2997283" cy="29972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169" y="4294358"/>
            <a:ext cx="4331154" cy="200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4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Vistosi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напольный</a:t>
            </a:r>
          </a:p>
          <a:p>
            <a:r>
              <a:rPr lang="it-IT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GIOGALI TERRA CRISTALLO </a:t>
            </a:r>
            <a:r>
              <a:rPr lang="it-IT" b="1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</a:t>
            </a:r>
            <a:r>
              <a:rPr lang="it-IT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E27	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PTGIOGACRORNV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9887" y="3426818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1700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910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ручной работы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золото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E27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77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29" y="332012"/>
            <a:ext cx="4371764" cy="58290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27" y="475265"/>
            <a:ext cx="1354807" cy="325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61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Vistosi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SOSPEN.TUBES H.90 VETRO </a:t>
            </a:r>
            <a:r>
              <a:rPr lang="en-US" b="1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FUME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 D2	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SPTUBES90D2FUNI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342681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1033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633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металл/никель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ручной работы дымчатого цвета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90см </a:t>
            </a:r>
            <a:r>
              <a:rPr lang="ru-RU" dirty="0" smtClean="0"/>
              <a:t>(</a:t>
            </a:r>
            <a:r>
              <a:rPr lang="ru-RU" dirty="0"/>
              <a:t>без учета цепи)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13см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E27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579" y="229679"/>
            <a:ext cx="1691132" cy="3490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473" y="2523061"/>
            <a:ext cx="1243584" cy="3172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005" y="659473"/>
            <a:ext cx="2098365" cy="34500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51919" y="5777327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Roboto"/>
              </a:rPr>
              <a:t>FUME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18060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Vistosi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SOSP.POC 25 V.NERO TRASPARENTE	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SPPOC25NENI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4273" y="3268647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233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металл/никель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черное стекло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145см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G9 x 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86" y="3640775"/>
            <a:ext cx="4802146" cy="2809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68" y="236472"/>
            <a:ext cx="2261135" cy="321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2772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Vistosi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it-IT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MUMBA SOSPE PICCO CROMO E27	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SPMUMBAPBCCR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116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металл/хром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стекло/белое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120см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63" y="656483"/>
            <a:ext cx="4348823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6857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Vistosi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6E0F08"/>
                </a:solidFill>
              </a:rPr>
              <a:t>SOSP.DIADEMA D.18 TOPAZIO	</a:t>
            </a:r>
          </a:p>
          <a:p>
            <a:r>
              <a:rPr lang="en-US" dirty="0">
                <a:solidFill>
                  <a:srgbClr val="6E0F08"/>
                </a:solidFill>
              </a:rPr>
              <a:t>SPDIA18NVTOCR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766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398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т</a:t>
            </a:r>
            <a:r>
              <a:rPr lang="ru-RU" dirty="0" smtClean="0"/>
              <a:t>рубки </a:t>
            </a:r>
            <a:r>
              <a:rPr lang="ru-RU" dirty="0"/>
              <a:t>из стекла ручной работы цвета топаза </a:t>
            </a:r>
            <a:r>
              <a:rPr lang="ru-RU" dirty="0" smtClean="0"/>
              <a:t>– TO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707" y="468647"/>
            <a:ext cx="2395867" cy="5396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692" y="722470"/>
            <a:ext cx="1848178" cy="488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4106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Vistosi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779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настольный</a:t>
            </a:r>
          </a:p>
          <a:p>
            <a:r>
              <a:rPr lang="pt-BR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LT G MARRONE, CARBON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281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металл/карбон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бежевый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E27 x 1 max 150W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680" y="440451"/>
            <a:ext cx="2563789" cy="23977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48" y="440451"/>
            <a:ext cx="2274894" cy="50029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43864" y="5443375"/>
            <a:ext cx="277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</a:rPr>
              <a:t>овар, который на складе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78602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Vistosi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0190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pt-BR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APSQUAR600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Nerocarbonio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Square </a:t>
            </a:r>
            <a:endParaRPr lang="pt-BR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 черный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6,6 / 23 / 60 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t-BR" dirty="0"/>
              <a:t>R7s x 1 max 200W 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b="15728"/>
          <a:stretch/>
        </p:blipFill>
        <p:spPr>
          <a:xfrm>
            <a:off x="7158447" y="685955"/>
            <a:ext cx="3997234" cy="33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2951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Flaver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75713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it-IT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KA.NEW MAX PARETE VETRO BIANCO CARAMICATO SATINATO	</a:t>
            </a: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30.245	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238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/>
              <a:t>белое </a:t>
            </a:r>
            <a:r>
              <a:rPr lang="ru-RU" dirty="0"/>
              <a:t>матовое стекло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158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G11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84" y="1834877"/>
            <a:ext cx="4416019" cy="248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9941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936552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металл/хром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выдувное </a:t>
            </a:r>
            <a:r>
              <a:rPr lang="ru-RU" sz="1800" dirty="0"/>
              <a:t>коричневое стекло </a:t>
            </a:r>
            <a:r>
              <a:rPr lang="ru-RU" sz="1800" dirty="0" smtClean="0"/>
              <a:t>с вкраплениями </a:t>
            </a:r>
            <a:r>
              <a:rPr lang="ru-RU" sz="1800" dirty="0"/>
              <a:t>золотого цвета</a:t>
            </a:r>
            <a:endParaRPr lang="en-US" sz="1800" dirty="0" smtClean="0"/>
          </a:p>
          <a:p>
            <a:pPr algn="l"/>
            <a:r>
              <a:rPr lang="ru-RU" sz="1800" b="1" dirty="0" smtClean="0"/>
              <a:t>Высота/ширина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13/16 см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ru-RU" sz="1800" dirty="0"/>
              <a:t>1х75</a:t>
            </a:r>
            <a:r>
              <a:rPr lang="en-US" sz="1800" dirty="0"/>
              <a:t>W G9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8"/>
            <a:ext cx="38147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Flaver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Настенный светильник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ru-RU" sz="2000" dirty="0">
                <a:solidFill>
                  <a:srgbClr val="6E0F08"/>
                </a:solidFill>
              </a:rPr>
              <a:t>30.302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ru-RU" sz="2000" dirty="0">
                <a:solidFill>
                  <a:srgbClr val="6E0F08"/>
                </a:solidFill>
                <a:latin typeface="Calibri" panose="020F0502020204030204"/>
              </a:rPr>
              <a:t>2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863" y="1047770"/>
            <a:ext cx="4386378" cy="43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Flaver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AURORA SOSP.MINI EXTRABIANCO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10.110</a:t>
            </a:r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4777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69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белое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50см (с подвесом), высота плафона 16,5см 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–23см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515" y="150220"/>
            <a:ext cx="3769750" cy="2979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00" y="3509630"/>
            <a:ext cx="3813789" cy="21349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53969" y="5656998"/>
            <a:ext cx="276659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овар, который на складе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144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4024" y="334921"/>
            <a:ext cx="2409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  <a:latin typeface="Arial" panose="020B0604020202020204" pitchFamily="34" charset="0"/>
              </a:rPr>
              <a:t>Artemide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4024" y="1035523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Подвесной светильник</a:t>
            </a:r>
          </a:p>
          <a:p>
            <a:r>
              <a:rPr lang="en-US" dirty="0" smtClean="0">
                <a:solidFill>
                  <a:srgbClr val="6E0F08"/>
                </a:solidFill>
              </a:rPr>
              <a:t>0649020A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>
                <a:solidFill>
                  <a:srgbClr val="6E0F08"/>
                </a:solidFill>
              </a:rPr>
              <a:t>LOGICO SOSPENSIONE MICRO 3x120°</a:t>
            </a:r>
            <a:r>
              <a:rPr lang="en-US" dirty="0"/>
              <a:t>	</a:t>
            </a:r>
          </a:p>
          <a:p>
            <a:r>
              <a:rPr lang="ru-RU" dirty="0" smtClean="0">
                <a:solidFill>
                  <a:srgbClr val="6E0F08"/>
                </a:solidFill>
              </a:rPr>
              <a:t>1 шт.</a:t>
            </a:r>
            <a:r>
              <a:rPr lang="en-US" dirty="0"/>
              <a:t>	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4024" y="3239378"/>
            <a:ext cx="5692238" cy="316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678,30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 алюминий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дымчатое стекло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mtClean="0"/>
              <a:t>31 </a:t>
            </a:r>
            <a:r>
              <a:rPr lang="ru-RU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 66 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4" y="1874691"/>
            <a:ext cx="2802620" cy="4857874"/>
          </a:xfrm>
          <a:prstGeom prst="rect">
            <a:avLst/>
          </a:prstGeom>
        </p:spPr>
      </p:pic>
      <p:pic>
        <p:nvPicPr>
          <p:cNvPr id="6146" name="Picture 2" descr="Светильник подвесной 0649020A ARTEMIDE Logico sospensione micro 3x120, 0649020A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099" y="228001"/>
            <a:ext cx="3293380" cy="329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7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Flaver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it-IT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TREPERTRE </a:t>
            </a:r>
            <a:r>
              <a:rPr lang="it-IT" b="1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PARETE FORMA LINEARE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30.130</a:t>
            </a:r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 (тройной)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9377" y="3240438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32см /25см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G9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828" y="332012"/>
            <a:ext cx="3558348" cy="3476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053" y="4299819"/>
            <a:ext cx="4015832" cy="2122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74" y="332012"/>
            <a:ext cx="1581371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142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Flos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9546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 SMALL EUR BCO	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F0095009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580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315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dirty="0" smtClean="0"/>
              <a:t>глянцевый </a:t>
            </a:r>
            <a:r>
              <a:rPr lang="ru-RU" dirty="0"/>
              <a:t>белый алюминий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а</a:t>
            </a:r>
            <a:r>
              <a:rPr lang="ru-RU" dirty="0" smtClean="0"/>
              <a:t>люминий </a:t>
            </a:r>
            <a:r>
              <a:rPr lang="ru-RU" dirty="0"/>
              <a:t>с глянцевым покрытием белого </a:t>
            </a:r>
            <a:r>
              <a:rPr lang="ru-RU" dirty="0" smtClean="0"/>
              <a:t>цвета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/>
              <a:t>Диффузор</a:t>
            </a:r>
            <a:r>
              <a:rPr lang="ru-RU" dirty="0" smtClean="0"/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/>
              <a:t>полимер</a:t>
            </a:r>
            <a:r>
              <a:rPr lang="ru-RU" dirty="0"/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14.9 см (без учета цепи</a:t>
            </a:r>
            <a:r>
              <a:rPr lang="ru-RU" dirty="0" smtClean="0"/>
              <a:t>)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/17см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LED x 1 20W 2700K 1250lm CRI 90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565" y="486260"/>
            <a:ext cx="2782456" cy="50883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219" y="615841"/>
            <a:ext cx="2413537" cy="251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9092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Flos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Orotund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F4090009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0787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полимер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/Штампованные АБС-пластик и поликарбонат белого цвета </a:t>
            </a:r>
            <a:endParaRPr lang="ru-RU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/>
              <a:t>24,4 </a:t>
            </a:r>
            <a:r>
              <a:rPr lang="ru-RU" dirty="0"/>
              <a:t>см 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TOP LED x 120 10W 650lm 2700K CRI85 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16800"/>
          <a:stretch/>
        </p:blipFill>
        <p:spPr>
          <a:xfrm>
            <a:off x="7456135" y="830180"/>
            <a:ext cx="3869363" cy="3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1158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Flos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354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SKYGARDEN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F6410030 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металл/глянцевый черный </a:t>
            </a:r>
            <a:endParaRPr lang="ru-RU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/>
              <a:t>60</a:t>
            </a:r>
            <a:r>
              <a:rPr lang="ru-RU" dirty="0" smtClean="0"/>
              <a:t>/30 </a:t>
            </a:r>
            <a:r>
              <a:rPr lang="ru-RU" dirty="0"/>
              <a:t>см 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/>
              <a:t>Е27 150</a:t>
            </a:r>
            <a:r>
              <a:rPr lang="en-US" dirty="0" smtClean="0"/>
              <a:t>W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421" y="812952"/>
            <a:ext cx="4050574" cy="405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1188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Masca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35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1879/9S </a:t>
            </a:r>
            <a:r>
              <a:rPr lang="en-US" dirty="0" err="1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argento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2322" y="2818482"/>
            <a:ext cx="5723284" cy="3876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5280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3227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металл/золото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ш</a:t>
            </a:r>
            <a:r>
              <a:rPr lang="ru-RU" dirty="0" smtClean="0"/>
              <a:t>елк </a:t>
            </a:r>
            <a:r>
              <a:rPr lang="ru-RU" dirty="0"/>
              <a:t>цвета слоновой кости - </a:t>
            </a:r>
            <a:r>
              <a:rPr lang="ru-RU" dirty="0" err="1"/>
              <a:t>Ivory</a:t>
            </a:r>
            <a:r>
              <a:rPr lang="ru-RU" dirty="0"/>
              <a:t> </a:t>
            </a:r>
            <a:r>
              <a:rPr lang="ru-RU" dirty="0" err="1"/>
              <a:t>chinette</a:t>
            </a:r>
            <a:r>
              <a:rPr lang="ru-RU" dirty="0"/>
              <a:t> </a:t>
            </a:r>
            <a:r>
              <a:rPr lang="ru-RU" dirty="0" err="1" smtClean="0"/>
              <a:t>lampshade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/>
              <a:t>п</a:t>
            </a:r>
            <a:r>
              <a:rPr lang="ru-RU" dirty="0" smtClean="0"/>
              <a:t>розрачный </a:t>
            </a:r>
            <a:r>
              <a:rPr lang="ru-RU" dirty="0"/>
              <a:t>хрусталь </a:t>
            </a:r>
            <a:r>
              <a:rPr lang="en-US" dirty="0"/>
              <a:t>Swarovski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/100см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it-IT" dirty="0"/>
              <a:t>E14 Halo x 9 max 40W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28" y="332012"/>
            <a:ext cx="4134178" cy="4134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224" y="332012"/>
            <a:ext cx="3038475" cy="2790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868" y="4082817"/>
            <a:ext cx="2497192" cy="249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4055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Masca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настольный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1805/B1 </a:t>
            </a:r>
            <a:r>
              <a:rPr lang="en-US" dirty="0" err="1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Faggio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glass 391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4777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172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dirty="0"/>
              <a:t> </a:t>
            </a:r>
            <a:r>
              <a:rPr lang="ru-RU" dirty="0" smtClean="0"/>
              <a:t>состаренного </a:t>
            </a:r>
            <a:r>
              <a:rPr lang="ru-RU" dirty="0"/>
              <a:t>салатового цвета - </a:t>
            </a:r>
            <a:r>
              <a:rPr lang="en-US" dirty="0"/>
              <a:t>Salvia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б</a:t>
            </a:r>
            <a:r>
              <a:rPr lang="ru-RU" dirty="0" smtClean="0"/>
              <a:t>елое </a:t>
            </a:r>
            <a:r>
              <a:rPr lang="ru-RU" dirty="0"/>
              <a:t>матовое стекло </a:t>
            </a:r>
            <a:r>
              <a:rPr lang="en-US" dirty="0"/>
              <a:t>Murano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18см /16см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E14 x 1 max 40W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94" y="546373"/>
            <a:ext cx="2573392" cy="480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2263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Masca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35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2835/20 </a:t>
            </a:r>
            <a:r>
              <a:rPr lang="en-US" dirty="0" err="1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argento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7336" y="3132528"/>
            <a:ext cx="6096000" cy="34777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3093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сусальное серебро и патина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прозрачные миндалевидные кристаллы и фиолетовый жемчуг из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муранского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стекла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90см /70см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G9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91" y="332012"/>
            <a:ext cx="5590011" cy="395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287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Masca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настольный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1836/B1 </a:t>
            </a:r>
            <a:r>
              <a:rPr lang="en-US" dirty="0" err="1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bronzo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lucido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металл/полированная бронза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б</a:t>
            </a:r>
            <a:r>
              <a:rPr lang="ru-RU" dirty="0" smtClean="0"/>
              <a:t>елое </a:t>
            </a:r>
            <a:r>
              <a:rPr lang="ru-RU" dirty="0"/>
              <a:t>матовое стекло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/>
              <a:t>G9 x 1 max 60W 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573" y="853609"/>
            <a:ext cx="2472611" cy="4373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295" y="235901"/>
            <a:ext cx="1402292" cy="23515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27023" y="2671037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bronzo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lucido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426762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Masca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0144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Люстра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1876/12</a:t>
            </a:r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Foulard</a:t>
            </a:r>
            <a:endParaRPr lang="en-US" dirty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580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металл/золото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ткань/ </a:t>
            </a:r>
            <a:r>
              <a:rPr lang="ru-RU" dirty="0" smtClean="0"/>
              <a:t>слоновая кость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хрусталь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Диаметр/высота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1050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 /1050 мм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E14</a:t>
            </a:r>
            <a:r>
              <a:rPr lang="pl-PL" dirty="0" smtClean="0"/>
              <a:t> </a:t>
            </a:r>
            <a:r>
              <a:rPr lang="pl-PL" dirty="0"/>
              <a:t>x </a:t>
            </a:r>
            <a:r>
              <a:rPr lang="pl-PL" dirty="0" smtClean="0"/>
              <a:t>1</a:t>
            </a:r>
            <a:r>
              <a:rPr lang="en-US" dirty="0" smtClean="0"/>
              <a:t>2</a:t>
            </a:r>
            <a:r>
              <a:rPr lang="pl-PL" dirty="0" smtClean="0"/>
              <a:t> </a:t>
            </a:r>
            <a:r>
              <a:rPr lang="pl-PL" dirty="0"/>
              <a:t>max 60W 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793" y="426502"/>
            <a:ext cx="3718832" cy="37188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185" y="4276554"/>
            <a:ext cx="2407995" cy="24079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209" y="4276555"/>
            <a:ext cx="2407995" cy="240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6435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Masca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0144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Люстра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1875/A2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Liberty</a:t>
            </a:r>
            <a:endParaRPr lang="en-US" dirty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2671114"/>
            <a:ext cx="6112847" cy="3580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металл, стекло/золото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ткань/ </a:t>
            </a:r>
            <a:r>
              <a:rPr lang="ru-RU" dirty="0" smtClean="0"/>
              <a:t>коричневый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хрусталь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Ширина/высота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680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 /620 мм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E14</a:t>
            </a:r>
            <a:r>
              <a:rPr lang="pl-PL" dirty="0" smtClean="0"/>
              <a:t> </a:t>
            </a:r>
            <a:r>
              <a:rPr lang="pl-PL" dirty="0"/>
              <a:t>x </a:t>
            </a:r>
            <a:r>
              <a:rPr lang="pl-PL" dirty="0" smtClean="0"/>
              <a:t>1</a:t>
            </a:r>
            <a:r>
              <a:rPr lang="en-US" dirty="0" smtClean="0"/>
              <a:t>2</a:t>
            </a:r>
            <a:r>
              <a:rPr lang="pl-PL" dirty="0" smtClean="0"/>
              <a:t> </a:t>
            </a:r>
            <a:r>
              <a:rPr lang="pl-PL" dirty="0"/>
              <a:t>max 60W 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926" y="924509"/>
            <a:ext cx="4376057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36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4024" y="334921"/>
            <a:ext cx="2409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  <a:latin typeface="Arial" panose="020B0604020202020204" pitchFamily="34" charset="0"/>
              </a:rPr>
              <a:t>Artemide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4024" y="1035523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Подвесной светильник</a:t>
            </a:r>
          </a:p>
          <a:p>
            <a:r>
              <a:rPr lang="en-US" dirty="0">
                <a:solidFill>
                  <a:srgbClr val="6E0F08"/>
                </a:solidFill>
              </a:rPr>
              <a:t>0613020A TALO PARETE HALO </a:t>
            </a:r>
            <a:r>
              <a:rPr lang="en-US" dirty="0" err="1">
                <a:solidFill>
                  <a:srgbClr val="6E0F08"/>
                </a:solidFill>
              </a:rPr>
              <a:t>Argento</a:t>
            </a:r>
            <a:r>
              <a:rPr lang="en-US" dirty="0"/>
              <a:t>	</a:t>
            </a:r>
          </a:p>
          <a:p>
            <a:r>
              <a:rPr lang="ru-RU" dirty="0" smtClean="0">
                <a:solidFill>
                  <a:srgbClr val="6E0F08"/>
                </a:solidFill>
              </a:rPr>
              <a:t>1 шт.</a:t>
            </a:r>
            <a:r>
              <a:rPr lang="en-US" dirty="0"/>
              <a:t>	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4024" y="3239378"/>
            <a:ext cx="5692238" cy="316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серебрянный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дымчатое стекло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Ширина/Высота/Глубина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/>
              <a:t>21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3,4 / 10 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R7S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2900K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579" y="1348802"/>
            <a:ext cx="3438438" cy="32493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296" y="1635687"/>
            <a:ext cx="2377283" cy="237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металл/золото</a:t>
            </a:r>
          </a:p>
          <a:p>
            <a:pPr algn="l"/>
            <a:r>
              <a:rPr lang="ru-RU" sz="1800" b="1" dirty="0" smtClean="0"/>
              <a:t>Подвески </a:t>
            </a:r>
            <a:r>
              <a:rPr lang="ru-RU" sz="1800" dirty="0" smtClean="0"/>
              <a:t>-  стеклянные бусины цвета </a:t>
            </a:r>
            <a:r>
              <a:rPr lang="ru-RU" sz="1800" dirty="0" err="1" smtClean="0"/>
              <a:t>амбер</a:t>
            </a:r>
            <a:endParaRPr lang="ru-RU" sz="1800" dirty="0" smtClean="0"/>
          </a:p>
          <a:p>
            <a:pPr algn="l"/>
            <a:r>
              <a:rPr lang="ru-RU" sz="1800" b="1" dirty="0" smtClean="0"/>
              <a:t>Высота/Диаметр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70/50</a:t>
            </a:r>
            <a:r>
              <a:rPr lang="en-US" sz="1800" dirty="0" smtClean="0"/>
              <a:t> </a:t>
            </a:r>
            <a:r>
              <a:rPr lang="ru-RU" sz="1800" dirty="0" smtClean="0"/>
              <a:t>см</a:t>
            </a:r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/>
              <a:t>– </a:t>
            </a:r>
            <a:r>
              <a:rPr lang="en-US" sz="1800" dirty="0" smtClean="0"/>
              <a:t>G9 </a:t>
            </a:r>
            <a:r>
              <a:rPr lang="ru-RU" sz="1800" dirty="0" smtClean="0"/>
              <a:t>13х40W </a:t>
            </a:r>
            <a:r>
              <a:rPr lang="en-US" sz="1800" dirty="0" smtClean="0"/>
              <a:t>max</a:t>
            </a:r>
            <a:endParaRPr lang="ru-RU" sz="1800" dirty="0"/>
          </a:p>
          <a:p>
            <a:pPr algn="l"/>
            <a:r>
              <a:rPr lang="ru-RU" sz="1800" b="1" dirty="0"/>
              <a:t>Напряжение </a:t>
            </a:r>
            <a:r>
              <a:rPr lang="ru-RU" sz="1800" dirty="0"/>
              <a:t>– </a:t>
            </a:r>
            <a:r>
              <a:rPr lang="ru-RU" sz="1800" dirty="0" smtClean="0"/>
              <a:t>220V</a:t>
            </a:r>
            <a:endParaRPr lang="ru-RU" sz="1800" dirty="0"/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Stillux</a:t>
            </a:r>
            <a:endParaRPr lang="ru-RU" sz="4000" b="1" dirty="0" smtClean="0">
              <a:solidFill>
                <a:srgbClr val="6E0F08"/>
              </a:solidFill>
            </a:endParaRPr>
          </a:p>
          <a:p>
            <a:r>
              <a:rPr lang="ru-RU" dirty="0" smtClean="0">
                <a:solidFill>
                  <a:srgbClr val="6E0F08"/>
                </a:solidFill>
              </a:rPr>
              <a:t>Люстра</a:t>
            </a:r>
          </a:p>
          <a:p>
            <a:r>
              <a:rPr lang="en-US" dirty="0" smtClean="0">
                <a:solidFill>
                  <a:srgbClr val="6E0F08"/>
                </a:solidFill>
              </a:rPr>
              <a:t>1453/S50 spec. with all amber glass beads</a:t>
            </a:r>
            <a:endParaRPr lang="ru-RU" dirty="0" smtClean="0">
              <a:solidFill>
                <a:srgbClr val="6E0F08"/>
              </a:solidFill>
            </a:endParaRPr>
          </a:p>
          <a:p>
            <a:r>
              <a:rPr lang="ru-RU" sz="2000" dirty="0">
                <a:solidFill>
                  <a:srgbClr val="6E0F08"/>
                </a:solidFill>
              </a:rPr>
              <a:t>1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876" y="643642"/>
            <a:ext cx="2779598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1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металл/хром</a:t>
            </a:r>
          </a:p>
          <a:p>
            <a:pPr algn="l"/>
            <a:r>
              <a:rPr lang="ru-RU" sz="1800" b="1" dirty="0" smtClean="0"/>
              <a:t>Абажур/цвет</a:t>
            </a:r>
            <a:r>
              <a:rPr lang="ru-RU" sz="1800" dirty="0" smtClean="0"/>
              <a:t> – ткань/красный</a:t>
            </a:r>
          </a:p>
          <a:p>
            <a:pPr algn="l"/>
            <a:r>
              <a:rPr lang="ru-RU" sz="1800" b="1" dirty="0" smtClean="0"/>
              <a:t>Подвески </a:t>
            </a:r>
            <a:r>
              <a:rPr lang="ru-RU" sz="1800" dirty="0" smtClean="0"/>
              <a:t>-  стекло ручной работы</a:t>
            </a:r>
          </a:p>
          <a:p>
            <a:pPr algn="l"/>
            <a:r>
              <a:rPr lang="ru-RU" sz="1800" b="1" dirty="0" smtClean="0"/>
              <a:t>Высота/Диаметр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от 55 до 110</a:t>
            </a:r>
            <a:r>
              <a:rPr lang="en-US" sz="1800" dirty="0" smtClean="0"/>
              <a:t>/</a:t>
            </a:r>
            <a:r>
              <a:rPr lang="ru-RU" sz="1800" dirty="0" smtClean="0"/>
              <a:t>100</a:t>
            </a:r>
            <a:r>
              <a:rPr lang="en-US" sz="1800" dirty="0" smtClean="0"/>
              <a:t> </a:t>
            </a:r>
            <a:r>
              <a:rPr lang="ru-RU" sz="1800" dirty="0" smtClean="0"/>
              <a:t>см</a:t>
            </a:r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/>
              <a:t>– </a:t>
            </a:r>
            <a:r>
              <a:rPr lang="ru-RU" sz="1800" dirty="0" smtClean="0"/>
              <a:t>20х40W </a:t>
            </a:r>
            <a:r>
              <a:rPr lang="en-US" sz="1800" dirty="0" smtClean="0"/>
              <a:t>max</a:t>
            </a:r>
            <a:endParaRPr lang="ru-RU" sz="1800" dirty="0"/>
          </a:p>
          <a:p>
            <a:pPr algn="l"/>
            <a:r>
              <a:rPr lang="ru-RU" sz="1800" b="1" dirty="0"/>
              <a:t>Напряжение </a:t>
            </a:r>
            <a:r>
              <a:rPr lang="ru-RU" sz="1800" dirty="0"/>
              <a:t>– </a:t>
            </a:r>
            <a:r>
              <a:rPr lang="ru-RU" sz="1800" dirty="0" smtClean="0"/>
              <a:t>220V</a:t>
            </a:r>
            <a:endParaRPr lang="ru-RU" sz="1800" dirty="0"/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Stillux</a:t>
            </a:r>
            <a:endParaRPr lang="ru-RU" sz="4000" b="1" dirty="0" smtClean="0">
              <a:solidFill>
                <a:srgbClr val="6E0F08"/>
              </a:solidFill>
            </a:endParaRPr>
          </a:p>
          <a:p>
            <a:r>
              <a:rPr lang="ru-RU" dirty="0" smtClean="0">
                <a:solidFill>
                  <a:srgbClr val="6E0F08"/>
                </a:solidFill>
              </a:rPr>
              <a:t>Люстра</a:t>
            </a:r>
          </a:p>
          <a:p>
            <a:r>
              <a:rPr lang="en-US" dirty="0">
                <a:solidFill>
                  <a:srgbClr val="6E0F08"/>
                </a:solidFill>
              </a:rPr>
              <a:t>1850/SG </a:t>
            </a:r>
            <a:r>
              <a:rPr lang="en-US" dirty="0" smtClean="0">
                <a:solidFill>
                  <a:srgbClr val="6E0F08"/>
                </a:solidFill>
              </a:rPr>
              <a:t>R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MONNIER </a:t>
            </a:r>
            <a:r>
              <a:rPr lang="pl-PL" dirty="0" smtClean="0">
                <a:solidFill>
                  <a:srgbClr val="6E0F08"/>
                </a:solidFill>
              </a:rPr>
              <a:t>G9 </a:t>
            </a:r>
            <a:r>
              <a:rPr lang="pl-PL" dirty="0">
                <a:solidFill>
                  <a:srgbClr val="6E0F08"/>
                </a:solidFill>
              </a:rPr>
              <a:t>x 20 max 40W </a:t>
            </a:r>
            <a:endParaRPr lang="ru-RU" dirty="0" smtClean="0">
              <a:solidFill>
                <a:srgbClr val="6E0F08"/>
              </a:solidFill>
            </a:endParaRPr>
          </a:p>
          <a:p>
            <a:r>
              <a:rPr lang="ru-RU" sz="2000" dirty="0">
                <a:solidFill>
                  <a:srgbClr val="6E0F08"/>
                </a:solidFill>
              </a:rPr>
              <a:t>1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58" t="3275" r="15793" b="4733"/>
          <a:stretch/>
        </p:blipFill>
        <p:spPr>
          <a:xfrm>
            <a:off x="6975566" y="1018904"/>
            <a:ext cx="3592285" cy="39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1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металл/серебро</a:t>
            </a:r>
          </a:p>
          <a:p>
            <a:pPr algn="l"/>
            <a:r>
              <a:rPr lang="ru-RU" sz="1800" b="1" dirty="0" smtClean="0"/>
              <a:t>Подвески </a:t>
            </a:r>
            <a:r>
              <a:rPr lang="ru-RU" sz="1800" dirty="0" smtClean="0"/>
              <a:t>-  стекло ручной работы</a:t>
            </a:r>
          </a:p>
          <a:p>
            <a:pPr algn="l"/>
            <a:r>
              <a:rPr lang="ru-RU" sz="1800" b="1" dirty="0" smtClean="0"/>
              <a:t>Высота/Ширина/Отступ от стены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35</a:t>
            </a:r>
            <a:r>
              <a:rPr lang="en-US" sz="1800" dirty="0" smtClean="0"/>
              <a:t>/</a:t>
            </a:r>
            <a:r>
              <a:rPr lang="ru-RU" sz="1800" dirty="0" smtClean="0"/>
              <a:t>45/20</a:t>
            </a:r>
            <a:r>
              <a:rPr lang="en-US" sz="1800" dirty="0" smtClean="0"/>
              <a:t> </a:t>
            </a:r>
            <a:r>
              <a:rPr lang="ru-RU" sz="1800" dirty="0" smtClean="0"/>
              <a:t>см</a:t>
            </a:r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/>
              <a:t>– </a:t>
            </a:r>
            <a:r>
              <a:rPr lang="ru-RU" sz="1800" dirty="0" smtClean="0"/>
              <a:t>5х33W </a:t>
            </a:r>
            <a:r>
              <a:rPr lang="en-US" sz="1800" dirty="0" smtClean="0"/>
              <a:t>max</a:t>
            </a:r>
            <a:endParaRPr lang="ru-RU" sz="1800" dirty="0"/>
          </a:p>
          <a:p>
            <a:pPr algn="l"/>
            <a:r>
              <a:rPr lang="ru-RU" sz="1800" b="1" dirty="0"/>
              <a:t>Напряжение </a:t>
            </a:r>
            <a:r>
              <a:rPr lang="ru-RU" sz="1800" dirty="0"/>
              <a:t>– </a:t>
            </a:r>
            <a:r>
              <a:rPr lang="ru-RU" sz="1800" dirty="0" smtClean="0"/>
              <a:t>220V</a:t>
            </a:r>
            <a:endParaRPr lang="ru-RU" sz="1800" dirty="0"/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Stillux</a:t>
            </a:r>
            <a:endParaRPr lang="ru-RU" sz="4000" b="1" dirty="0" smtClean="0">
              <a:solidFill>
                <a:srgbClr val="6E0F08"/>
              </a:solidFill>
            </a:endParaRPr>
          </a:p>
          <a:p>
            <a:r>
              <a:rPr lang="ru-RU" dirty="0" err="1" smtClean="0">
                <a:solidFill>
                  <a:srgbClr val="6E0F08"/>
                </a:solidFill>
              </a:rPr>
              <a:t>Настенно</a:t>
            </a:r>
            <a:r>
              <a:rPr lang="ru-RU" dirty="0" smtClean="0">
                <a:solidFill>
                  <a:srgbClr val="6E0F08"/>
                </a:solidFill>
              </a:rPr>
              <a:t>-потолочный светильник</a:t>
            </a:r>
          </a:p>
          <a:p>
            <a:r>
              <a:rPr lang="en-US" dirty="0" smtClean="0">
                <a:solidFill>
                  <a:srgbClr val="6E0F08"/>
                </a:solidFill>
              </a:rPr>
              <a:t>16406/A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err="1" smtClean="0">
                <a:solidFill>
                  <a:srgbClr val="6E0F08"/>
                </a:solidFill>
              </a:rPr>
              <a:t>Reff</a:t>
            </a:r>
            <a:r>
              <a:rPr lang="ru-RU" dirty="0" smtClean="0">
                <a:solidFill>
                  <a:srgbClr val="6E0F08"/>
                </a:solidFill>
              </a:rPr>
              <a:t> 5х</a:t>
            </a:r>
            <a:r>
              <a:rPr lang="en-US" dirty="0" smtClean="0">
                <a:solidFill>
                  <a:srgbClr val="6E0F08"/>
                </a:solidFill>
              </a:rPr>
              <a:t>G9</a:t>
            </a:r>
            <a:r>
              <a:rPr lang="en-US" dirty="0">
                <a:solidFill>
                  <a:srgbClr val="6E0F08"/>
                </a:solidFill>
              </a:rPr>
              <a:t>, 33W</a:t>
            </a:r>
            <a:endParaRPr lang="ru-RU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1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534" y="1427017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Stillux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57246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1361/A1 Gold leaf-Red </a:t>
            </a:r>
            <a:r>
              <a:rPr lang="en-US" dirty="0" err="1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 Like art. 1670/6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885" y="2551337"/>
            <a:ext cx="6096000" cy="41730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61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металл/сусальное золото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п</a:t>
            </a:r>
            <a:r>
              <a:rPr lang="ru-RU" dirty="0" smtClean="0"/>
              <a:t>лиссированный выполнен </a:t>
            </a:r>
            <a:r>
              <a:rPr lang="ru-RU" dirty="0"/>
              <a:t>из шелка </a:t>
            </a:r>
            <a:r>
              <a:rPr lang="ru-RU" dirty="0" smtClean="0"/>
              <a:t>красного цвета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/>
              <a:t>Декор</a:t>
            </a:r>
            <a:r>
              <a:rPr lang="ru-RU" dirty="0" smtClean="0"/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прозрачный шар и красные кулоны из стекла на </a:t>
            </a:r>
            <a:r>
              <a:rPr lang="ru-RU" dirty="0" smtClean="0"/>
              <a:t>арматуре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Высота/ширина/глубина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ru-RU" dirty="0" smtClean="0"/>
              <a:t>см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/18 см/28см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/>
              <a:t>E14 </a:t>
            </a:r>
            <a:r>
              <a:rPr lang="en-US" dirty="0"/>
              <a:t>x </a:t>
            </a:r>
            <a:r>
              <a:rPr lang="en-US" dirty="0" smtClean="0"/>
              <a:t>1 </a:t>
            </a:r>
            <a:r>
              <a:rPr lang="en-US" dirty="0"/>
              <a:t>max </a:t>
            </a:r>
            <a:r>
              <a:rPr lang="en-US" dirty="0" smtClean="0"/>
              <a:t>42W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972" y="340316"/>
            <a:ext cx="3171825" cy="44386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92343" y="5465831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shade Like art. 1670/6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63" y="2551337"/>
            <a:ext cx="1421229" cy="279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8368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металл/бронза</a:t>
            </a:r>
          </a:p>
          <a:p>
            <a:pPr algn="l"/>
            <a:r>
              <a:rPr lang="ru-RU" sz="1800" b="1" dirty="0" smtClean="0"/>
              <a:t>Подвески/цвет</a:t>
            </a:r>
            <a:r>
              <a:rPr lang="ru-RU" sz="1800" dirty="0" smtClean="0"/>
              <a:t> – стекло/прозрачные</a:t>
            </a:r>
            <a:r>
              <a:rPr lang="en-US" sz="1800" dirty="0" smtClean="0"/>
              <a:t> </a:t>
            </a:r>
            <a:r>
              <a:rPr lang="en-US" sz="1800" dirty="0" err="1"/>
              <a:t>crackrè</a:t>
            </a:r>
            <a:endParaRPr lang="ru-RU" sz="1800" dirty="0" smtClean="0"/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105/95 </a:t>
            </a:r>
            <a:r>
              <a:rPr lang="ru-RU" sz="1800" dirty="0" smtClean="0"/>
              <a:t>см</a:t>
            </a:r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/>
              <a:t>– </a:t>
            </a:r>
            <a:r>
              <a:rPr lang="ru-RU" sz="1800" dirty="0" smtClean="0"/>
              <a:t>16х42W </a:t>
            </a:r>
            <a:r>
              <a:rPr lang="en-US" sz="1800" dirty="0" smtClean="0"/>
              <a:t>max</a:t>
            </a:r>
            <a:endParaRPr lang="ru-RU" sz="1800" dirty="0"/>
          </a:p>
          <a:p>
            <a:pPr algn="l"/>
            <a:r>
              <a:rPr lang="ru-RU" sz="1800" b="1" dirty="0"/>
              <a:t>Напряжение </a:t>
            </a:r>
            <a:r>
              <a:rPr lang="ru-RU" sz="1800" dirty="0"/>
              <a:t>– </a:t>
            </a:r>
            <a:r>
              <a:rPr lang="ru-RU" sz="1800" dirty="0" smtClean="0"/>
              <a:t>220V</a:t>
            </a:r>
            <a:endParaRPr lang="ru-RU" sz="1800" dirty="0"/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Stillux</a:t>
            </a:r>
            <a:endParaRPr lang="ru-RU" sz="4000" b="1" dirty="0" smtClean="0">
              <a:solidFill>
                <a:srgbClr val="6E0F08"/>
              </a:solidFill>
            </a:endParaRPr>
          </a:p>
          <a:p>
            <a:r>
              <a:rPr lang="ru-RU" dirty="0" smtClean="0">
                <a:solidFill>
                  <a:srgbClr val="6E0F08"/>
                </a:solidFill>
              </a:rPr>
              <a:t>Люстра</a:t>
            </a:r>
          </a:p>
          <a:p>
            <a:r>
              <a:rPr lang="en-US" dirty="0">
                <a:solidFill>
                  <a:srgbClr val="6E0F08"/>
                </a:solidFill>
              </a:rPr>
              <a:t>15502/8+8 </a:t>
            </a:r>
            <a:r>
              <a:rPr lang="en-US" dirty="0" smtClean="0">
                <a:solidFill>
                  <a:srgbClr val="6E0F08"/>
                </a:solidFill>
              </a:rPr>
              <a:t>bronze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Diva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de-DE" dirty="0">
                <a:solidFill>
                  <a:srgbClr val="6E0F08"/>
                </a:solidFill>
              </a:rPr>
              <a:t>16 x E14 </a:t>
            </a:r>
            <a:r>
              <a:rPr lang="de-DE" dirty="0" smtClean="0">
                <a:solidFill>
                  <a:srgbClr val="6E0F08"/>
                </a:solidFill>
              </a:rPr>
              <a:t>42W</a:t>
            </a:r>
            <a:endParaRPr lang="ru-RU" dirty="0" smtClean="0">
              <a:solidFill>
                <a:srgbClr val="6E0F08"/>
              </a:solidFill>
            </a:endParaRPr>
          </a:p>
          <a:p>
            <a:r>
              <a:rPr lang="ru-RU" sz="2000" dirty="0">
                <a:solidFill>
                  <a:srgbClr val="6E0F08"/>
                </a:solidFill>
              </a:rPr>
              <a:t>1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3709" t="34911" r="30188" b="18483"/>
          <a:stretch/>
        </p:blipFill>
        <p:spPr>
          <a:xfrm>
            <a:off x="7380516" y="957937"/>
            <a:ext cx="3919618" cy="393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1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металл/золотой и черный</a:t>
            </a:r>
          </a:p>
          <a:p>
            <a:pPr algn="l"/>
            <a:r>
              <a:rPr lang="ru-RU" sz="1800" b="1" dirty="0" smtClean="0"/>
              <a:t>Подвески/цвет</a:t>
            </a:r>
            <a:r>
              <a:rPr lang="ru-RU" sz="1800" dirty="0" smtClean="0"/>
              <a:t> – стекло/прозрачные</a:t>
            </a:r>
            <a:endParaRPr lang="ru-RU" sz="1800" dirty="0"/>
          </a:p>
          <a:p>
            <a:pPr algn="l"/>
            <a:r>
              <a:rPr lang="ru-RU" sz="1800" b="1" dirty="0" smtClean="0"/>
              <a:t>Абажуры</a:t>
            </a:r>
            <a:r>
              <a:rPr lang="ru-RU" sz="1800" dirty="0" smtClean="0"/>
              <a:t> – ткань черного цвета с </a:t>
            </a:r>
            <a:r>
              <a:rPr lang="ru-RU" sz="1800" smtClean="0"/>
              <a:t>золотой тесьмой</a:t>
            </a:r>
            <a:endParaRPr lang="ru-RU" sz="1800" dirty="0" smtClean="0"/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75</a:t>
            </a:r>
            <a:r>
              <a:rPr lang="en-US" sz="1800" dirty="0" smtClean="0"/>
              <a:t>/</a:t>
            </a:r>
            <a:r>
              <a:rPr lang="ru-RU" sz="1800" dirty="0" smtClean="0"/>
              <a:t>88</a:t>
            </a:r>
            <a:r>
              <a:rPr lang="en-US" sz="1800" dirty="0" smtClean="0"/>
              <a:t> </a:t>
            </a:r>
            <a:r>
              <a:rPr lang="ru-RU" sz="1800" dirty="0" smtClean="0"/>
              <a:t>см</a:t>
            </a:r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/>
              <a:t>– </a:t>
            </a:r>
            <a:r>
              <a:rPr lang="en-US" sz="1800" dirty="0" smtClean="0"/>
              <a:t>E14</a:t>
            </a:r>
            <a:r>
              <a:rPr lang="ru-RU" sz="1800" dirty="0" smtClean="0"/>
              <a:t> 6 х </a:t>
            </a:r>
            <a:r>
              <a:rPr lang="en-US" sz="1800" dirty="0" smtClean="0"/>
              <a:t>42W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 </a:t>
            </a:r>
            <a:r>
              <a:rPr lang="ru-RU" sz="1800" dirty="0"/>
              <a:t>– </a:t>
            </a:r>
            <a:r>
              <a:rPr lang="ru-RU" sz="1800" dirty="0" smtClean="0"/>
              <a:t>220V</a:t>
            </a:r>
            <a:endParaRPr lang="ru-RU" sz="1800" dirty="0"/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Stillux</a:t>
            </a:r>
            <a:endParaRPr lang="ru-RU" sz="4000" b="1" dirty="0" smtClean="0">
              <a:solidFill>
                <a:srgbClr val="6E0F08"/>
              </a:solidFill>
            </a:endParaRPr>
          </a:p>
          <a:p>
            <a:r>
              <a:rPr lang="ru-RU" dirty="0" smtClean="0">
                <a:solidFill>
                  <a:srgbClr val="6E0F08"/>
                </a:solidFill>
              </a:rPr>
              <a:t>Люстра</a:t>
            </a:r>
            <a:endParaRPr lang="en-US" dirty="0" smtClean="0">
              <a:solidFill>
                <a:srgbClr val="6E0F08"/>
              </a:solidFill>
            </a:endParaRPr>
          </a:p>
          <a:p>
            <a:r>
              <a:rPr lang="en-US" dirty="0">
                <a:solidFill>
                  <a:srgbClr val="6E0F08"/>
                </a:solidFill>
              </a:rPr>
              <a:t>115700/6-N black-silver, black shade</a:t>
            </a:r>
            <a:endParaRPr lang="ru-RU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1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878" y="1030334"/>
            <a:ext cx="4786199" cy="47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1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3877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Fontana Arte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57246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настольный</a:t>
            </a:r>
          </a:p>
          <a:p>
            <a:r>
              <a:rPr lang="fr-FR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2280/TRIS LAMP TAV TRIS VETRO Bi MONT Cr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1017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полированная латунь/белый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белое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43</a:t>
            </a:r>
            <a:r>
              <a:rPr lang="ru-RU" dirty="0" smtClean="0"/>
              <a:t>см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38см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/>
              <a:t>E14 </a:t>
            </a:r>
            <a:r>
              <a:rPr lang="en-US" dirty="0"/>
              <a:t>x </a:t>
            </a:r>
            <a:r>
              <a:rPr lang="en-US" dirty="0" smtClean="0"/>
              <a:t>4 </a:t>
            </a:r>
            <a:r>
              <a:rPr lang="en-US" dirty="0"/>
              <a:t>max </a:t>
            </a:r>
            <a:r>
              <a:rPr lang="en-US" dirty="0" smtClean="0"/>
              <a:t>28W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99" y="510687"/>
            <a:ext cx="4805855" cy="48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0814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Luxit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INFINITY WALL/CEILING ASY </a:t>
            </a:r>
            <a:r>
              <a:rPr lang="en-US" b="1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NERO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LUCIDO	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F73711001C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74267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черный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Диффузор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матовый поликарбонат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LED 1 x </a:t>
            </a:r>
            <a:r>
              <a:rPr lang="en-US" dirty="0" smtClean="0"/>
              <a:t>11W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18" y="685955"/>
            <a:ext cx="4667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8321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Luxit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INFINITY WALL/CEILING ASY </a:t>
            </a:r>
            <a:r>
              <a:rPr lang="en-US" b="1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BIANCO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LUCIDO	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F737110018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3542432"/>
            <a:ext cx="6096000" cy="27692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200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белый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Диффузор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матовый поликарбонат</a:t>
            </a:r>
            <a:endParaRPr lang="ru-RU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/>
              <a:t>LED 1 x 11W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16" y="685955"/>
            <a:ext cx="4667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2640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Luxit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it-IT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INFINITY WALL 'I' 30 8 W 230V ROVERE SBINCATO	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F734A1001Z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3319035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193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 дуб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4,35</a:t>
            </a:r>
            <a:r>
              <a:rPr lang="ru-RU" dirty="0" smtClean="0"/>
              <a:t>см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/30 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/>
              <a:t>LED x 1 </a:t>
            </a:r>
            <a:r>
              <a:rPr lang="en-US" dirty="0"/>
              <a:t>max </a:t>
            </a:r>
            <a:r>
              <a:rPr lang="en-US" dirty="0" smtClean="0"/>
              <a:t>8W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00" y="516283"/>
            <a:ext cx="4371921" cy="34478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71" y="4277301"/>
            <a:ext cx="3723085" cy="182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78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4943" y="1033119"/>
            <a:ext cx="2409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6E0F08"/>
                </a:solidFill>
                <a:latin typeface="Arial" panose="020B0604020202020204" pitchFamily="34" charset="0"/>
              </a:rPr>
              <a:t>Artemide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4943" y="1829029"/>
            <a:ext cx="38779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потолочный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1242010A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6E0F08"/>
                </a:solidFill>
              </a:rPr>
              <a:t>PIRCE ceiling halo white	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9026" y="3685892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интернете 877 евро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600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 / 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/>
              <a:t>44см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97см / 94см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t-BR" dirty="0"/>
              <a:t>R7s x 1 max </a:t>
            </a:r>
            <a:r>
              <a:rPr lang="pt-BR" dirty="0" smtClean="0"/>
              <a:t>330W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82" y="584261"/>
            <a:ext cx="2584994" cy="2181779"/>
          </a:xfrm>
          <a:prstGeom prst="rect">
            <a:avLst/>
          </a:prstGeom>
        </p:spPr>
      </p:pic>
      <p:pic>
        <p:nvPicPr>
          <p:cNvPr id="7170" name="Picture 2" descr="https://www.de-light.ru/upload/iblock/a73/a7386ece4a1b1d0214103b245dc083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785" y="724418"/>
            <a:ext cx="3703906" cy="370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51" y="4803744"/>
            <a:ext cx="24574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4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1039898"/>
            <a:ext cx="6907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it-IT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INFINITY </a:t>
            </a:r>
            <a:r>
              <a:rPr lang="it-IT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 'I' 58 16W 24V/230V ROVERE SBINCATO	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F734C1001Z	</a:t>
            </a: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шт.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Luxit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103989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716" y="3489880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265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76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 дуб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4,35</a:t>
            </a:r>
            <a:r>
              <a:rPr lang="ru-RU" dirty="0" smtClean="0"/>
              <a:t>см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/58см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/>
              <a:t>LED x 1 max </a:t>
            </a:r>
            <a:r>
              <a:rPr lang="ru-RU" dirty="0" smtClean="0"/>
              <a:t>16</a:t>
            </a:r>
            <a:r>
              <a:rPr lang="en-US" dirty="0" smtClean="0"/>
              <a:t>W</a:t>
            </a:r>
            <a:r>
              <a:rPr lang="en-US" dirty="0"/>
              <a:t> </a:t>
            </a:r>
            <a:endParaRPr lang="ru-RU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00" y="516283"/>
            <a:ext cx="4371921" cy="34478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958" y="4301742"/>
            <a:ext cx="3723085" cy="182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8772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132147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Luxit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716" y="840033"/>
            <a:ext cx="387798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en-US" sz="1600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TATTOO WALL 1x24W WHITE	</a:t>
            </a:r>
          </a:p>
          <a:p>
            <a:r>
              <a:rPr lang="en-US" sz="1600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F654110012</a:t>
            </a:r>
            <a:r>
              <a:rPr lang="en-US" sz="1600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sz="1600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2043872"/>
            <a:ext cx="6854877" cy="459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167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евро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sz="12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81 </a:t>
            </a: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металл/белый /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Диффузор 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матовый </a:t>
            </a: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метакрилат</a:t>
            </a:r>
            <a:endParaRPr lang="ru-RU" sz="1200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Высота/длина/глубина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ru-RU" sz="1200" dirty="0" smtClean="0"/>
              <a:t>см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/ 50см/113см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200" dirty="0"/>
              <a:t>FLC </a:t>
            </a:r>
            <a:r>
              <a:rPr lang="en-US" sz="1200" dirty="0" smtClean="0"/>
              <a:t>2G11 x 1 </a:t>
            </a:r>
            <a:r>
              <a:rPr lang="en-US" sz="1200" dirty="0"/>
              <a:t>max </a:t>
            </a:r>
            <a:r>
              <a:rPr lang="en-US" sz="1200" dirty="0" smtClean="0"/>
              <a:t>24W</a:t>
            </a:r>
            <a:r>
              <a:rPr lang="ru-RU" sz="1200" dirty="0" smtClean="0"/>
              <a:t> /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sz="12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Декоративная панель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200" dirty="0"/>
              <a:t>DECORATIVE </a:t>
            </a:r>
            <a:r>
              <a:rPr lang="en-US" sz="1200" dirty="0" smtClean="0"/>
              <a:t>PANEL</a:t>
            </a:r>
            <a:r>
              <a:rPr lang="ru-RU" sz="1200" dirty="0" smtClean="0"/>
              <a:t> </a:t>
            </a:r>
            <a:r>
              <a:rPr lang="en-US" sz="1200" dirty="0" smtClean="0"/>
              <a:t>x</a:t>
            </a:r>
            <a:r>
              <a:rPr lang="ru-RU" sz="1200" dirty="0" smtClean="0"/>
              <a:t> </a:t>
            </a:r>
            <a:r>
              <a:rPr lang="en-US" sz="1200" dirty="0" smtClean="0"/>
              <a:t>TATTOO </a:t>
            </a:r>
            <a:r>
              <a:rPr lang="en-US" sz="1200" dirty="0"/>
              <a:t>WALL </a:t>
            </a:r>
            <a:r>
              <a:rPr lang="en-US" sz="1200" b="1" dirty="0" smtClean="0"/>
              <a:t>ORANGE</a:t>
            </a:r>
            <a:r>
              <a:rPr lang="ru-RU" sz="1200" dirty="0" smtClean="0"/>
              <a:t>/ </a:t>
            </a:r>
            <a:r>
              <a:rPr lang="en-US" sz="1200" dirty="0" smtClean="0"/>
              <a:t>F65S11005B</a:t>
            </a:r>
            <a:r>
              <a:rPr lang="ru-RU" sz="1200" dirty="0" smtClean="0"/>
              <a:t> / </a:t>
            </a:r>
            <a:r>
              <a:rPr lang="ru-RU" sz="1200" b="1" dirty="0" smtClean="0"/>
              <a:t>оранжевый</a:t>
            </a:r>
            <a:r>
              <a:rPr lang="ru-RU" sz="1200" dirty="0" smtClean="0"/>
              <a:t>/ 2шт.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Розничная 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цена от </a:t>
            </a:r>
            <a:r>
              <a:rPr lang="en-US" sz="12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34 евро</a:t>
            </a:r>
            <a:endParaRPr lang="en-US" sz="12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it-IT" sz="1200" dirty="0" smtClean="0"/>
              <a:t>PANNELLO </a:t>
            </a:r>
            <a:r>
              <a:rPr lang="it-IT" sz="1200" dirty="0"/>
              <a:t>DECOR.xTATTOO WALL 39W </a:t>
            </a:r>
            <a:r>
              <a:rPr lang="it-IT" sz="1200" b="1" dirty="0"/>
              <a:t>ARANCIO </a:t>
            </a:r>
            <a:r>
              <a:rPr lang="it-IT" sz="1200" b="1" dirty="0" smtClean="0"/>
              <a:t>STRIATO</a:t>
            </a:r>
            <a:r>
              <a:rPr lang="ru-RU" sz="1200" dirty="0" smtClean="0"/>
              <a:t>/</a:t>
            </a:r>
            <a:r>
              <a:rPr lang="en-US" sz="1200" dirty="0"/>
              <a:t> </a:t>
            </a:r>
            <a:r>
              <a:rPr lang="en-US" sz="1200" dirty="0" smtClean="0"/>
              <a:t>F65S13005B</a:t>
            </a:r>
            <a:r>
              <a:rPr lang="ru-RU" sz="1200" dirty="0" smtClean="0"/>
              <a:t>/ </a:t>
            </a:r>
            <a:r>
              <a:rPr lang="ru-RU" sz="1200" b="1" dirty="0" smtClean="0"/>
              <a:t>полосато-оранжевый</a:t>
            </a:r>
            <a:r>
              <a:rPr lang="ru-RU" sz="1200" dirty="0" smtClean="0"/>
              <a:t>/ 2шт.</a:t>
            </a:r>
            <a:endParaRPr lang="it-IT" sz="12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sz="12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44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200" dirty="0" smtClean="0"/>
              <a:t>DECORATIVE </a:t>
            </a:r>
            <a:r>
              <a:rPr lang="en-US" sz="1200" dirty="0" err="1"/>
              <a:t>PANELxTATTOO</a:t>
            </a:r>
            <a:r>
              <a:rPr lang="en-US" sz="1200" dirty="0"/>
              <a:t> WALL </a:t>
            </a:r>
            <a:r>
              <a:rPr lang="en-US" sz="1200" b="1" dirty="0" smtClean="0"/>
              <a:t>WENGE</a:t>
            </a:r>
            <a:r>
              <a:rPr lang="en-US" sz="1200" dirty="0" smtClean="0"/>
              <a:t>/ F65S11007A/</a:t>
            </a:r>
            <a:r>
              <a:rPr lang="ru-RU" sz="1200" dirty="0" smtClean="0"/>
              <a:t> </a:t>
            </a:r>
            <a:r>
              <a:rPr lang="ru-RU" sz="1200" b="1" dirty="0" err="1" smtClean="0"/>
              <a:t>венге</a:t>
            </a:r>
            <a:r>
              <a:rPr lang="ru-RU" sz="1200" b="1" dirty="0" smtClean="0"/>
              <a:t> </a:t>
            </a:r>
            <a:r>
              <a:rPr lang="ru-RU" sz="1200" dirty="0" smtClean="0"/>
              <a:t>/ </a:t>
            </a:r>
            <a:r>
              <a:rPr lang="en-US" sz="1200" dirty="0" smtClean="0"/>
              <a:t>1 </a:t>
            </a:r>
            <a:r>
              <a:rPr lang="ru-RU" sz="1200" dirty="0" smtClean="0"/>
              <a:t>шт.</a:t>
            </a:r>
            <a:r>
              <a:rPr lang="en-US" sz="1200" dirty="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sz="12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36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200" dirty="0" smtClean="0"/>
              <a:t>PANNELLO </a:t>
            </a:r>
            <a:r>
              <a:rPr lang="en-US" sz="1200" dirty="0"/>
              <a:t>DECOR. </a:t>
            </a:r>
            <a:r>
              <a:rPr lang="en-US" sz="1200" b="1" dirty="0"/>
              <a:t>SPECIAL </a:t>
            </a:r>
            <a:r>
              <a:rPr lang="en-US" sz="1200" dirty="0"/>
              <a:t>TATTOO WALL / </a:t>
            </a:r>
            <a:r>
              <a:rPr lang="en-US" sz="1200" dirty="0" smtClean="0"/>
              <a:t>24W</a:t>
            </a:r>
            <a:r>
              <a:rPr lang="ru-RU" sz="1200" dirty="0" smtClean="0"/>
              <a:t>/</a:t>
            </a:r>
            <a:r>
              <a:rPr lang="en-US" sz="1200" dirty="0"/>
              <a:t> </a:t>
            </a:r>
            <a:r>
              <a:rPr lang="en-US" sz="1200" dirty="0" smtClean="0"/>
              <a:t>F65S9B0000/24</a:t>
            </a:r>
            <a:r>
              <a:rPr lang="ru-RU" sz="1200" dirty="0" smtClean="0"/>
              <a:t>/ 2шт.</a:t>
            </a:r>
            <a:r>
              <a:rPr lang="en-US" sz="1200" dirty="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sz="12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44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20" y="486090"/>
            <a:ext cx="3391373" cy="2543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02" y="3527201"/>
            <a:ext cx="3667637" cy="24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6145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Luxit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7798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sz="1600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TATTOO WALL 1x39W+2x39W </a:t>
            </a:r>
            <a:r>
              <a:rPr lang="en-US" sz="1600" b="1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lang="en-US" sz="1600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sz="1600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F652110012	</a:t>
            </a:r>
          </a:p>
          <a:p>
            <a:r>
              <a:rPr lang="ru-RU" sz="1600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2240227"/>
            <a:ext cx="6756036" cy="4385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309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sz="1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149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металл/</a:t>
            </a:r>
            <a:r>
              <a:rPr lang="ru-RU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белый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Диффузор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– матовый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метакрилат</a:t>
            </a:r>
            <a:endParaRPr lang="ru-RU" sz="14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Высота/длина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ru-RU" sz="1400" dirty="0" smtClean="0"/>
              <a:t>см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/ 95см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400" dirty="0"/>
              <a:t>FLT </a:t>
            </a:r>
            <a:r>
              <a:rPr lang="en-US" sz="1400" dirty="0" smtClean="0"/>
              <a:t>G5</a:t>
            </a:r>
            <a:r>
              <a:rPr lang="ru-RU" sz="1400" dirty="0" smtClean="0"/>
              <a:t> </a:t>
            </a:r>
            <a:r>
              <a:rPr lang="en-US" sz="1400" dirty="0" smtClean="0"/>
              <a:t>x </a:t>
            </a:r>
            <a:r>
              <a:rPr lang="ru-RU" sz="1400" dirty="0" smtClean="0"/>
              <a:t>2</a:t>
            </a:r>
            <a:r>
              <a:rPr lang="en-US" sz="1400" dirty="0" smtClean="0"/>
              <a:t> </a:t>
            </a:r>
            <a:r>
              <a:rPr lang="en-US" sz="1400" dirty="0"/>
              <a:t>max </a:t>
            </a:r>
            <a:r>
              <a:rPr lang="ru-RU" sz="1400" dirty="0" smtClean="0"/>
              <a:t>39</a:t>
            </a:r>
            <a:r>
              <a:rPr lang="en-US" sz="1400" dirty="0" smtClean="0"/>
              <a:t>W</a:t>
            </a:r>
            <a:r>
              <a:rPr lang="en-US" sz="1400" dirty="0"/>
              <a:t> </a:t>
            </a:r>
            <a:endParaRPr lang="ru-RU" sz="1400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sz="1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Декоративная панель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400" dirty="0"/>
              <a:t>PANNELLO DECOR. </a:t>
            </a:r>
            <a:r>
              <a:rPr lang="en-US" sz="1400" b="1" dirty="0"/>
              <a:t>SPECIAL</a:t>
            </a:r>
            <a:r>
              <a:rPr lang="en-US" sz="1400" dirty="0"/>
              <a:t> TATTOO WALL / </a:t>
            </a:r>
            <a:r>
              <a:rPr lang="en-US" sz="1400" dirty="0" smtClean="0"/>
              <a:t>39W</a:t>
            </a:r>
            <a:r>
              <a:rPr lang="ru-RU" sz="1400" dirty="0" smtClean="0"/>
              <a:t>/</a:t>
            </a:r>
            <a:r>
              <a:rPr lang="en-US" sz="1400" dirty="0"/>
              <a:t> </a:t>
            </a:r>
            <a:r>
              <a:rPr lang="en-US" sz="1400" dirty="0" smtClean="0"/>
              <a:t>F65S9B0000/39</a:t>
            </a:r>
            <a:r>
              <a:rPr lang="ru-RU" sz="1400" dirty="0" smtClean="0"/>
              <a:t>/ 2шт.</a:t>
            </a:r>
            <a:r>
              <a:rPr lang="en-US" sz="1400" dirty="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sz="1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47 евро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smtClean="0"/>
              <a:t>DECORATIVE </a:t>
            </a:r>
            <a:r>
              <a:rPr lang="en-US" sz="1400" dirty="0"/>
              <a:t>PANEL FOR TATTOO WALL 39W </a:t>
            </a:r>
            <a:r>
              <a:rPr lang="en-US" sz="1400" b="1" dirty="0"/>
              <a:t>WENGE </a:t>
            </a:r>
            <a:r>
              <a:rPr lang="en-US" sz="1400" b="1" dirty="0" smtClean="0"/>
              <a:t>STRIAT</a:t>
            </a:r>
            <a:r>
              <a:rPr lang="ru-RU" sz="1400" dirty="0" smtClean="0"/>
              <a:t>/</a:t>
            </a:r>
            <a:r>
              <a:rPr lang="en-US" sz="1400" dirty="0"/>
              <a:t> </a:t>
            </a:r>
            <a:r>
              <a:rPr lang="en-US" sz="1400" dirty="0" smtClean="0"/>
              <a:t>F65S13007A</a:t>
            </a:r>
            <a:r>
              <a:rPr lang="ru-RU" sz="1400" dirty="0" smtClean="0"/>
              <a:t>/ </a:t>
            </a:r>
            <a:r>
              <a:rPr lang="ru-RU" sz="1400" b="1" dirty="0" err="1" smtClean="0"/>
              <a:t>венге</a:t>
            </a:r>
            <a:r>
              <a:rPr lang="ru-RU" sz="1400" dirty="0" smtClean="0"/>
              <a:t>/  2шт.</a:t>
            </a:r>
            <a:endParaRPr lang="en-US" sz="14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sz="1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47 </a:t>
            </a:r>
            <a:r>
              <a:rPr lang="ru-RU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445" y="546621"/>
            <a:ext cx="5632011" cy="1992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14" y="3283355"/>
            <a:ext cx="3924848" cy="15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3966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Luxit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it-IT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MCUBE C30 LED 25W BIANCO PERLATO	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F72191002L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543773"/>
            <a:ext cx="6096000" cy="39792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520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металл/белый цвет жемчуга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ru-RU" dirty="0" smtClean="0"/>
              <a:t>см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/>
              <a:t>LED x 1 </a:t>
            </a:r>
            <a:r>
              <a:rPr lang="en-US" dirty="0"/>
              <a:t>max </a:t>
            </a:r>
            <a:r>
              <a:rPr lang="en-US" dirty="0" smtClean="0"/>
              <a:t>12W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Дополнительное стекло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sv-SE" dirty="0" smtClean="0"/>
              <a:t>MCUBE </a:t>
            </a:r>
            <a:r>
              <a:rPr lang="sv-SE" dirty="0"/>
              <a:t>30 VETRO STANDARD </a:t>
            </a:r>
            <a:r>
              <a:rPr lang="sv-SE" dirty="0" smtClean="0"/>
              <a:t>MATT</a:t>
            </a:r>
            <a:r>
              <a:rPr lang="ru-RU" dirty="0" smtClean="0"/>
              <a:t>/</a:t>
            </a:r>
            <a:r>
              <a:rPr lang="en-US" dirty="0"/>
              <a:t> </a:t>
            </a:r>
            <a:r>
              <a:rPr lang="en-US" dirty="0" smtClean="0"/>
              <a:t>F72VS20011</a:t>
            </a:r>
            <a:r>
              <a:rPr lang="ru-RU" dirty="0" smtClean="0"/>
              <a:t>/1шт.</a:t>
            </a:r>
            <a:r>
              <a:rPr lang="en-US" dirty="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евро</a:t>
            </a:r>
            <a:r>
              <a:rPr lang="sv-SE" dirty="0"/>
              <a:t>	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73" y="332012"/>
            <a:ext cx="3013185" cy="2727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68" y="3510725"/>
            <a:ext cx="4705532" cy="253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9805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Luxit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it-IT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MCUBE C40 LED 66W BIANCO PERLATO	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F72271002L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2575481"/>
            <a:ext cx="6096000" cy="39792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730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210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 цвет жемчуга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ru-RU" dirty="0" smtClean="0"/>
              <a:t>см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/>
              <a:t>LED x 1 </a:t>
            </a:r>
            <a:r>
              <a:rPr lang="en-US" dirty="0"/>
              <a:t>max </a:t>
            </a:r>
            <a:r>
              <a:rPr lang="en-US" dirty="0" smtClean="0"/>
              <a:t>66W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Дополнительное стекло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/>
              <a:t>MCUBE </a:t>
            </a:r>
            <a:r>
              <a:rPr lang="en-US" dirty="0"/>
              <a:t>40 VETRO VIRGOLA	</a:t>
            </a:r>
            <a:r>
              <a:rPr lang="ru-RU" dirty="0" smtClean="0"/>
              <a:t>/</a:t>
            </a:r>
            <a:r>
              <a:rPr lang="en-US" dirty="0"/>
              <a:t> </a:t>
            </a:r>
            <a:r>
              <a:rPr lang="en-US" dirty="0" smtClean="0"/>
              <a:t>F72VV10011</a:t>
            </a:r>
            <a:r>
              <a:rPr lang="ru-RU" dirty="0" smtClean="0"/>
              <a:t>/ 1 шт.</a:t>
            </a:r>
            <a:r>
              <a:rPr lang="en-US" dirty="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971" y="332012"/>
            <a:ext cx="2622472" cy="26319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455" y="3742129"/>
            <a:ext cx="4576249" cy="22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6155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Luxit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it-IT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MCUBE R2550 LED 44W BIANCO PERLATO	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F72451002L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491398"/>
            <a:ext cx="6096000" cy="42893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630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181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металл/белый цвет жемчуга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ru-RU" dirty="0" smtClean="0"/>
              <a:t>см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50см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/>
              <a:t>LED x </a:t>
            </a:r>
            <a:r>
              <a:rPr lang="ru-RU" dirty="0" smtClean="0"/>
              <a:t>1</a:t>
            </a:r>
            <a:r>
              <a:rPr lang="en-US" dirty="0" smtClean="0"/>
              <a:t> </a:t>
            </a:r>
            <a:r>
              <a:rPr lang="en-US" dirty="0"/>
              <a:t>max </a:t>
            </a:r>
            <a:r>
              <a:rPr lang="ru-RU" dirty="0" smtClean="0"/>
              <a:t>44</a:t>
            </a:r>
            <a:r>
              <a:rPr lang="en-US" dirty="0" smtClean="0"/>
              <a:t>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</a:p>
          <a:p>
            <a:pPr algn="ctr"/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Дополнительное стекло</a:t>
            </a:r>
          </a:p>
          <a:p>
            <a:pPr algn="ctr"/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/>
              <a:t>MCUBE </a:t>
            </a:r>
            <a:r>
              <a:rPr lang="en-US" dirty="0"/>
              <a:t>2550 </a:t>
            </a:r>
            <a:r>
              <a:rPr lang="en-US" dirty="0" smtClean="0"/>
              <a:t>VETRO </a:t>
            </a:r>
            <a:r>
              <a:rPr lang="en-US" dirty="0"/>
              <a:t>DECO‘</a:t>
            </a:r>
            <a:r>
              <a:rPr lang="ru-RU" dirty="0"/>
              <a:t>/</a:t>
            </a:r>
            <a:r>
              <a:rPr lang="en-US" dirty="0"/>
              <a:t>F72VD40011</a:t>
            </a:r>
            <a:r>
              <a:rPr lang="ru-RU" dirty="0"/>
              <a:t>/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1 шт.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834" y="565609"/>
            <a:ext cx="2705478" cy="20481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63" y="3043519"/>
            <a:ext cx="4696223" cy="318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0934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Murrina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572143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настольный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BALLROOM P/1 BIANCO/ORO "5 </a:t>
            </a:r>
            <a:r>
              <a:rPr lang="en-US" dirty="0" err="1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BLACK/GOLD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L.23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57 CM 	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BARP0PO01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920805"/>
            <a:ext cx="6096000" cy="267983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986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муранское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стекло/золото белое и черное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ширина/длина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</a:t>
            </a:r>
            <a:r>
              <a:rPr lang="ru-RU" dirty="0" smtClean="0"/>
              <a:t>см/23см/23см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/>
              <a:t>G9 x </a:t>
            </a:r>
            <a:r>
              <a:rPr lang="ru-RU" dirty="0" smtClean="0"/>
              <a:t>5</a:t>
            </a:r>
            <a:r>
              <a:rPr lang="en-US" dirty="0" smtClean="0"/>
              <a:t> </a:t>
            </a:r>
            <a:r>
              <a:rPr lang="en-US" dirty="0"/>
              <a:t>max </a:t>
            </a:r>
            <a:r>
              <a:rPr lang="en-US" dirty="0" smtClean="0"/>
              <a:t>20W</a:t>
            </a: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994" y="792483"/>
            <a:ext cx="2505240" cy="45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0976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Oma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Illuminazione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2431 CNF 2pz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257 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металл/золото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стекло/белый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ru-RU" dirty="0" smtClean="0"/>
              <a:t>см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/20см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/>
              <a:t>E</a:t>
            </a:r>
            <a:r>
              <a:rPr lang="ru-RU" dirty="0" smtClean="0"/>
              <a:t>14</a:t>
            </a:r>
            <a:r>
              <a:rPr lang="en-US" dirty="0" smtClean="0"/>
              <a:t> </a:t>
            </a:r>
            <a:r>
              <a:rPr lang="en-US" dirty="0"/>
              <a:t>x </a:t>
            </a:r>
            <a:r>
              <a:rPr lang="ru-RU" dirty="0" smtClean="0"/>
              <a:t>1</a:t>
            </a:r>
            <a:r>
              <a:rPr lang="en-US" dirty="0" smtClean="0"/>
              <a:t> </a:t>
            </a:r>
            <a:r>
              <a:rPr lang="en-US" dirty="0"/>
              <a:t>max </a:t>
            </a:r>
            <a:r>
              <a:rPr lang="ru-RU" dirty="0" smtClean="0"/>
              <a:t>_</a:t>
            </a:r>
            <a:r>
              <a:rPr lang="en-US" dirty="0" smtClean="0"/>
              <a:t>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275" y="332012"/>
            <a:ext cx="2080863" cy="26545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74" y="3177736"/>
            <a:ext cx="4934761" cy="284188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04050" y="6026122"/>
            <a:ext cx="3348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</a:rPr>
              <a:t>Фото товара, который на складе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0272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Kolarz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</a:rPr>
              <a:t>0380.62.3.SpT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4273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Австрия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380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294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металл/золото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/>
              <a:t>хрусталь </a:t>
            </a:r>
            <a:r>
              <a:rPr lang="en-US" dirty="0"/>
              <a:t>Swarovski Spectra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23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21см/40см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E14 x 2 max 60W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847" y="248964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1714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Kolarz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0313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Люстра</a:t>
            </a:r>
          </a:p>
          <a:p>
            <a:r>
              <a:rPr lang="en-US" dirty="0" smtClean="0">
                <a:solidFill>
                  <a:srgbClr val="590D07"/>
                </a:solidFill>
              </a:rPr>
              <a:t>0380.88.3.SpT</a:t>
            </a:r>
            <a:r>
              <a:rPr lang="en-US" dirty="0">
                <a:solidFill>
                  <a:srgbClr val="590D07"/>
                </a:solidFill>
              </a:rPr>
              <a:t>	</a:t>
            </a:r>
            <a:endParaRPr lang="ru-RU" dirty="0" smtClean="0">
              <a:solidFill>
                <a:srgbClr val="590D07"/>
              </a:solidFill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4273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Австрия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металл/золото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/>
              <a:t>хрусталь прозрачный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128 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86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E14 x </a:t>
            </a:r>
            <a:r>
              <a:rPr lang="ru-RU" dirty="0" smtClean="0"/>
              <a:t>8</a:t>
            </a:r>
            <a:r>
              <a:rPr lang="en-US" dirty="0" smtClean="0"/>
              <a:t> max 60W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893" y="1366179"/>
            <a:ext cx="4054907" cy="40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83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4943" y="744583"/>
            <a:ext cx="2816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6E0F08"/>
                </a:solidFill>
                <a:latin typeface="Arial" panose="020B0604020202020204" pitchFamily="34" charset="0"/>
              </a:rPr>
              <a:t>Artemide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4943" y="1452469"/>
            <a:ext cx="29134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настольный</a:t>
            </a:r>
          </a:p>
          <a:p>
            <a:r>
              <a:rPr lang="en-US" dirty="0" smtClean="0">
                <a:solidFill>
                  <a:srgbClr val="6E0F08"/>
                </a:solidFill>
              </a:rPr>
              <a:t>1049010A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>
                <a:solidFill>
                  <a:srgbClr val="6E0F08"/>
                </a:solidFill>
              </a:rPr>
              <a:t>IP55 CASTORE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4943" y="3278777"/>
            <a:ext cx="6180083" cy="3181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интернете 877 евро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стекло, 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Диаметр/Высота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/>
              <a:t>35см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66см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E27</a:t>
            </a:r>
            <a:r>
              <a:rPr lang="pt-BR" dirty="0" smtClean="0"/>
              <a:t> </a:t>
            </a:r>
            <a:r>
              <a:rPr lang="pt-BR" dirty="0"/>
              <a:t>x 1 max </a:t>
            </a:r>
            <a:r>
              <a:rPr lang="pt-BR" dirty="0" smtClean="0"/>
              <a:t>150W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026" y="1076001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0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Kolarz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0610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встраиваемый</a:t>
            </a: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0297.10Q.5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3376480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Австрия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104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43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металл/хром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5см/10см/10см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GU10x 1 max 50W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63" y="449953"/>
            <a:ext cx="4429743" cy="2657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418" y="3663010"/>
            <a:ext cx="2724530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2624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Kolarz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0112.61.5.KpT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5294" y="3368023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Австрия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158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металл/хром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НЕТ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заказывается отдельно)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47см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E14 x 1 max 40W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47" y="685955"/>
            <a:ext cx="3294223" cy="49819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782731" y="5667858"/>
            <a:ext cx="275254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/>
              <a:t>т</a:t>
            </a:r>
            <a:r>
              <a:rPr lang="ru-RU" dirty="0" smtClean="0"/>
              <a:t>овар, который на складе</a:t>
            </a:r>
            <a:r>
              <a:rPr lang="en-US" dirty="0"/>
              <a:t> 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425" y="685955"/>
            <a:ext cx="1971183" cy="37568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599" y="268324"/>
            <a:ext cx="1438799" cy="336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0336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Kolarz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0313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Абажур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0195.S01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5590" y="4182380"/>
            <a:ext cx="6096000" cy="19845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Австрия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45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ткань/кремовый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13см/14см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286" y="1261115"/>
            <a:ext cx="3810532" cy="3972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58" y="576581"/>
            <a:ext cx="2700274" cy="249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785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Kolarz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Абажур 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0112.S01.Bk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FENICE 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5214" y="4288667"/>
            <a:ext cx="6096000" cy="19845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Австрия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35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ткань/черный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 см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33" y="1364138"/>
            <a:ext cx="3848637" cy="3505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10" y="791034"/>
            <a:ext cx="2616504" cy="234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7451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Kolarz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1619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Абажур для торшера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Ascot 0195.42.4</a:t>
            </a:r>
            <a:endParaRPr lang="ru-RU" dirty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0195.S05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shade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4141522"/>
            <a:ext cx="6096000" cy="19845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Австрия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300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243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ткань/бежевый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33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см/58 см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66" y="685955"/>
            <a:ext cx="3506594" cy="2245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071" y="1039898"/>
            <a:ext cx="1790700" cy="4648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839979" y="5756708"/>
            <a:ext cx="2478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оршер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Ascot 0195.42.4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70496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Kolarz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2295.62.3/ki30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Австрия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158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металл/</a:t>
            </a:r>
            <a:r>
              <a:rPr lang="en-US" dirty="0"/>
              <a:t>24 Carat Gold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стекло/декор </a:t>
            </a:r>
            <a:r>
              <a:rPr lang="en-US" dirty="0" smtClean="0"/>
              <a:t>Kiss </a:t>
            </a:r>
            <a:r>
              <a:rPr lang="en-US" dirty="0"/>
              <a:t>Gold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см/9см/41см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G9 x </a:t>
            </a:r>
            <a:r>
              <a:rPr lang="ru-RU" dirty="0" smtClean="0"/>
              <a:t>2</a:t>
            </a:r>
            <a:r>
              <a:rPr lang="en-US" dirty="0" smtClean="0"/>
              <a:t> max 40W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78" y="553331"/>
            <a:ext cx="4353533" cy="2819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422" y="4258647"/>
            <a:ext cx="3210373" cy="22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3608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Kolarz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781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262.11.5.SPTSsB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4777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Австрия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164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88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металл/</a:t>
            </a:r>
            <a:r>
              <a:rPr lang="ru-RU" dirty="0"/>
              <a:t>х</a:t>
            </a:r>
            <a:r>
              <a:rPr lang="ru-RU" dirty="0" smtClean="0"/>
              <a:t>ром </a:t>
            </a:r>
            <a:r>
              <a:rPr lang="ru-RU" dirty="0"/>
              <a:t>(</a:t>
            </a:r>
            <a:r>
              <a:rPr lang="en-US" dirty="0"/>
              <a:t>chrome plated) - 5 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Swarovski </a:t>
            </a:r>
            <a:r>
              <a:rPr lang="ru-RU" dirty="0"/>
              <a:t>синего цвета (</a:t>
            </a:r>
            <a:r>
              <a:rPr lang="en-US" dirty="0" err="1"/>
              <a:t>blue+crystal</a:t>
            </a:r>
            <a:r>
              <a:rPr lang="en-US" dirty="0"/>
              <a:t> clear) - </a:t>
            </a:r>
            <a:r>
              <a:rPr lang="en-US" dirty="0" err="1"/>
              <a:t>SpTSsB</a:t>
            </a:r>
            <a:r>
              <a:rPr lang="en-US" dirty="0"/>
              <a:t> 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24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см/10см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dirty="0"/>
              <a:t>G9 x 1 max 40W</a:t>
            </a:r>
            <a:r>
              <a:rPr lang="en-US" dirty="0" smtClean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30" y="685955"/>
            <a:ext cx="3334215" cy="4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1095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Kolarz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716" y="1039898"/>
            <a:ext cx="38808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Плафон для светильника 303.31.2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303.G03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4687" y="4152032"/>
            <a:ext cx="6096000" cy="15855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Австрия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59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стекло/белое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25" y="574703"/>
            <a:ext cx="2735320" cy="50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2741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Kolarz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0610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встраиваемый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0297.10B.5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3531922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Австрия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204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76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металл/хром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7-9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см/12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GU10 x 1 max 50W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19" y="332012"/>
            <a:ext cx="3255553" cy="3018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16" y="3851847"/>
            <a:ext cx="3057952" cy="271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482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Kolarz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0118.16.3.SsT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580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Австрия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1234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606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металл/золото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стекло/белый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/>
              <a:t>х</a:t>
            </a:r>
            <a:r>
              <a:rPr lang="ru-RU" dirty="0" smtClean="0"/>
              <a:t>русталь </a:t>
            </a:r>
            <a:r>
              <a:rPr lang="en-US" dirty="0"/>
              <a:t>Swarovski (Swarovski crystal) 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23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/70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dirty="0"/>
              <a:t>G9 x 6 max 60W</a:t>
            </a:r>
            <a:r>
              <a:rPr lang="en-US" dirty="0" smtClean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55" y="446197"/>
            <a:ext cx="441007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71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4943" y="744583"/>
            <a:ext cx="2816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6E0F08"/>
                </a:solidFill>
                <a:latin typeface="Arial" panose="020B0604020202020204" pitchFamily="34" charset="0"/>
              </a:rPr>
              <a:t>Artemide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4942" y="1452469"/>
            <a:ext cx="47814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настольный 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1821010A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E0F08"/>
                </a:solidFill>
                <a:latin typeface="Arial" panose="020B0604020202020204" pitchFamily="34" charset="0"/>
              </a:rPr>
              <a:t>Empatia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 36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table 3000K CRI90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4942" y="2664823"/>
            <a:ext cx="6218372" cy="397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интернете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металл/алюминий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из выдувного стекла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Диаметр/Высота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/>
              <a:t>36см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38,2см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LED</a:t>
            </a:r>
            <a:r>
              <a:rPr lang="pt-BR" dirty="0" smtClean="0"/>
              <a:t> </a:t>
            </a:r>
            <a:r>
              <a:rPr lang="pt-BR" dirty="0"/>
              <a:t>x 1 max </a:t>
            </a:r>
            <a:r>
              <a:rPr lang="pt-BR" dirty="0" smtClean="0"/>
              <a:t>26W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/>
              <a:t>Световой поток </a:t>
            </a:r>
            <a:r>
              <a:rPr lang="ru-RU" dirty="0" smtClean="0"/>
              <a:t>– 1273</a:t>
            </a:r>
            <a:r>
              <a:rPr lang="en-US" dirty="0" smtClean="0"/>
              <a:t>lm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err="1" smtClean="0"/>
              <a:t>Диммер</a:t>
            </a:r>
            <a:r>
              <a:rPr lang="ru-RU" b="1" dirty="0" smtClean="0"/>
              <a:t> </a:t>
            </a:r>
            <a:r>
              <a:rPr lang="ru-RU" dirty="0" smtClean="0"/>
              <a:t>-  </a:t>
            </a:r>
            <a:r>
              <a:rPr lang="en-US" dirty="0" smtClean="0"/>
              <a:t>Touch Dimmer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128" t="27232" r="51378" b="30698"/>
          <a:stretch/>
        </p:blipFill>
        <p:spPr>
          <a:xfrm>
            <a:off x="7273476" y="1098526"/>
            <a:ext cx="3833796" cy="3702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8366" t="36765" r="53031" b="42095"/>
          <a:stretch/>
        </p:blipFill>
        <p:spPr>
          <a:xfrm>
            <a:off x="7510474" y="4800600"/>
            <a:ext cx="2736186" cy="174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2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Kolarz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7796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настольный</a:t>
            </a: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0247.71.3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44783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Австрия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290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178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металл/золото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ткань/бежевый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54 см/38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</a:t>
            </a:r>
            <a:r>
              <a:rPr lang="ru-RU" dirty="0" smtClean="0"/>
              <a:t>14</a:t>
            </a:r>
            <a:r>
              <a:rPr lang="en-US" dirty="0" smtClean="0"/>
              <a:t> x </a:t>
            </a:r>
            <a:r>
              <a:rPr lang="ru-RU" dirty="0" smtClean="0"/>
              <a:t>1</a:t>
            </a:r>
            <a:r>
              <a:rPr lang="en-US" dirty="0" smtClean="0"/>
              <a:t> max </a:t>
            </a:r>
            <a:r>
              <a:rPr lang="ru-RU" dirty="0" smtClean="0"/>
              <a:t>40</a:t>
            </a:r>
            <a:r>
              <a:rPr lang="en-US" dirty="0" smtClean="0"/>
              <a:t>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667" y="220717"/>
            <a:ext cx="3888828" cy="57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16685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Kolarz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781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269.G04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Австрия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66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47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металл/хром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стекло/белый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/>
              <a:t>E27 x 1 max 60W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30" y="455308"/>
            <a:ext cx="3985586" cy="320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0195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3877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Eurolampart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0313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Плафон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7247 Shade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889273"/>
            <a:ext cx="6096000" cy="19845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 см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47" y="909141"/>
            <a:ext cx="3879001" cy="33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8296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3877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Eurolampart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779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Плафон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0465/08LA col. 3842 </a:t>
            </a:r>
            <a:r>
              <a:rPr lang="en-US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Fiocchi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2" y="3252651"/>
            <a:ext cx="6002655" cy="2782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Арматура/цвет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металл/хром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см/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61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x E14 60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107" y="1963228"/>
            <a:ext cx="2262830" cy="15665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090" y="831217"/>
            <a:ext cx="4259287" cy="425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39794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Delta Light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480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Драйвер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90 22 U LED POWER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500mA-DC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6W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4603977"/>
            <a:ext cx="6096000" cy="15855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Бельгия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Форма/размер выреза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52мм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02" y="2312096"/>
            <a:ext cx="2112979" cy="18139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149" y="332012"/>
            <a:ext cx="5821550" cy="413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7436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Delta Light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0610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встраиваемый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 01 08 A RB 35 S1 A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67661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ельгия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52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Толщина монтажной поверхности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Форма/размер выреза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53мм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Электрооборудование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G4 / 12V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dirty="0" smtClean="0"/>
              <a:t>EXCL.TRANSFO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345" y="588579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2343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Delta Light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779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 86 00 A RATIO 111 JAC A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952335"/>
            <a:ext cx="6096000" cy="23834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Бельгия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89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металл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/>
              <a:t>1 x QR-LP111 </a:t>
            </a:r>
            <a:r>
              <a:rPr lang="en-US" dirty="0" smtClean="0"/>
              <a:t>max.100W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Электрооборудование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/>
              <a:t>G53 </a:t>
            </a:r>
            <a:r>
              <a:rPr lang="en-US" dirty="0"/>
              <a:t>// 12V // EXCL.TRANSFO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64" y="1141309"/>
            <a:ext cx="3735449" cy="41579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60" y="415964"/>
            <a:ext cx="2810518" cy="309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37939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Delta Light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8008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накладной</a:t>
            </a: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</a:rPr>
              <a:t>301 00 05 А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PUK 4WW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A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__ шт.</a:t>
            </a:r>
            <a:endParaRPr lang="en-US" dirty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5316" y="3658045"/>
            <a:ext cx="6096000" cy="267983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Бельгия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металл/серый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Ширина/диаметр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16мм/45мм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/>
              <a:t>INCL.4 x LED WHITE Ø5mm - total 0,5W / 12V-DC / 2800K EXCL.LED POWER SUPPLY </a:t>
            </a:r>
            <a:r>
              <a:rPr lang="en-US" dirty="0" smtClean="0"/>
              <a:t>12V-DC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66" y="332012"/>
            <a:ext cx="3011651" cy="30116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52" y="4509895"/>
            <a:ext cx="1825913" cy="18259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90" y="1168821"/>
            <a:ext cx="45593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2242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Italamp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75713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настольный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8018/LP Led </a:t>
            </a:r>
            <a:r>
              <a:rPr lang="en-US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Transparente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Base </a:t>
            </a:r>
            <a:r>
              <a:rPr lang="en-US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Antracite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Chrome /Grey shade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368515"/>
            <a:ext cx="6096000" cy="39792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1062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642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Абажур/цвет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ткань/серый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стекло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/26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</a:t>
            </a:r>
            <a:r>
              <a:rPr lang="ru-RU" dirty="0" smtClean="0"/>
              <a:t>14 </a:t>
            </a:r>
            <a:r>
              <a:rPr lang="en-US" dirty="0" smtClean="0"/>
              <a:t>x </a:t>
            </a:r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en-US" dirty="0"/>
              <a:t>max </a:t>
            </a:r>
            <a:r>
              <a:rPr lang="ru-RU" dirty="0" smtClean="0"/>
              <a:t>30</a:t>
            </a:r>
            <a:r>
              <a:rPr lang="en-US" dirty="0" smtClean="0"/>
              <a:t>W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/>
              <a:t>Подсветка</a:t>
            </a:r>
            <a:r>
              <a:rPr lang="ru-RU" dirty="0" smtClean="0"/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 </a:t>
            </a:r>
            <a:r>
              <a:rPr lang="ru-RU" dirty="0"/>
              <a:t> фиолетовая </a:t>
            </a:r>
            <a:r>
              <a:rPr lang="en-US" dirty="0"/>
              <a:t>RGB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63" y="1839309"/>
            <a:ext cx="4109545" cy="41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95414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Italamp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Абажур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Shade for 445/C-3+1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5218" y="4225605"/>
            <a:ext cx="6096000" cy="19845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60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белый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15 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см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22" y="1742032"/>
            <a:ext cx="2781300" cy="3714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545" y="685955"/>
            <a:ext cx="2672813" cy="29134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888224" y="5476312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445/C-3+1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090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Cattelan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75713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Сервант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PRISMA </a:t>
            </a:r>
          </a:p>
          <a:p>
            <a:r>
              <a:rPr lang="en-US" dirty="0" err="1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Отделка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Frame and fronts in polished white (L7) lacquered wood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50039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Производство</a:t>
            </a:r>
            <a:r>
              <a:rPr lang="ru-RU" dirty="0"/>
              <a:t> – </a:t>
            </a:r>
            <a:r>
              <a:rPr lang="ru-RU" dirty="0" smtClean="0"/>
              <a:t>Италия</a:t>
            </a:r>
            <a:endParaRPr lang="ru-RU" dirty="0"/>
          </a:p>
          <a:p>
            <a:r>
              <a:rPr lang="ru-RU" dirty="0"/>
              <a:t>Средняя </a:t>
            </a:r>
            <a:r>
              <a:rPr lang="ru-RU" b="1" dirty="0"/>
              <a:t>цена</a:t>
            </a:r>
            <a:r>
              <a:rPr lang="ru-RU" dirty="0"/>
              <a:t> по предложениям в интернете </a:t>
            </a:r>
            <a:r>
              <a:rPr lang="ru-RU" dirty="0" smtClean="0"/>
              <a:t>5000 </a:t>
            </a:r>
            <a:r>
              <a:rPr lang="ru-RU" dirty="0"/>
              <a:t>евро	</a:t>
            </a:r>
          </a:p>
          <a:p>
            <a:r>
              <a:rPr lang="ru-RU" dirty="0"/>
              <a:t>Розничная цена от </a:t>
            </a:r>
            <a:r>
              <a:rPr lang="en-US" i="1" dirty="0" err="1"/>
              <a:t>Svetloff</a:t>
            </a:r>
            <a:r>
              <a:rPr lang="ru-RU" dirty="0"/>
              <a:t> – </a:t>
            </a:r>
            <a:r>
              <a:rPr lang="ru-RU" b="1" dirty="0"/>
              <a:t>4437 </a:t>
            </a:r>
            <a:r>
              <a:rPr lang="ru-RU" b="1" dirty="0" smtClean="0"/>
              <a:t>евро</a:t>
            </a:r>
          </a:p>
          <a:p>
            <a:endParaRPr lang="ru-RU" dirty="0"/>
          </a:p>
          <a:p>
            <a:r>
              <a:rPr lang="ru-RU" b="1" dirty="0" smtClean="0"/>
              <a:t>Размеры </a:t>
            </a:r>
            <a:r>
              <a:rPr lang="ru-RU" dirty="0"/>
              <a:t> – </a:t>
            </a:r>
            <a:r>
              <a:rPr lang="en-US" dirty="0" smtClean="0"/>
              <a:t>200x50x78h</a:t>
            </a:r>
            <a:endParaRPr lang="ru-RU" dirty="0" smtClean="0"/>
          </a:p>
          <a:p>
            <a:r>
              <a:rPr lang="ru-RU" b="1" dirty="0" smtClean="0"/>
              <a:t>Описание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 Сервант </a:t>
            </a:r>
            <a:r>
              <a:rPr lang="ru-RU" dirty="0"/>
              <a:t>с тремя дверцами и двумя ящиками с внутренними полками из прозрачного стекла. Каркас и фасады из лакированной белой древесины и полированных профилей из нержавеющей стали</a:t>
            </a:r>
            <a:r>
              <a:rPr lang="ru-RU" dirty="0" smtClean="0"/>
              <a:t>.</a:t>
            </a:r>
            <a:endParaRPr lang="en-US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35" y="2149201"/>
            <a:ext cx="401955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1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4943" y="313509"/>
            <a:ext cx="27959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6E0F08"/>
                </a:solidFill>
                <a:latin typeface="Arial" panose="020B0604020202020204" pitchFamily="34" charset="0"/>
              </a:rPr>
              <a:t>Artemide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4942" y="1175657"/>
            <a:ext cx="4507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1052010A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6E0F08"/>
                </a:solidFill>
                <a:latin typeface="Arial" panose="020B0604020202020204" pitchFamily="34" charset="0"/>
              </a:rPr>
              <a:t>Castore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 350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3000K CRI9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9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IP20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4942" y="2847703"/>
            <a:ext cx="6597195" cy="3580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интернете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из выдувного стекла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Диаметр/Высота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/>
              <a:t>3</a:t>
            </a:r>
            <a:r>
              <a:rPr lang="en-US" dirty="0" smtClean="0"/>
              <a:t>5</a:t>
            </a:r>
            <a:r>
              <a:rPr lang="ru-RU" dirty="0" smtClean="0"/>
              <a:t>см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83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Е27</a:t>
            </a:r>
            <a:r>
              <a:rPr lang="pt-BR" dirty="0" smtClean="0"/>
              <a:t> </a:t>
            </a:r>
            <a:r>
              <a:rPr lang="pt-BR" dirty="0"/>
              <a:t>x 1 max </a:t>
            </a:r>
            <a:r>
              <a:rPr lang="ru-RU" dirty="0" smtClean="0"/>
              <a:t>150</a:t>
            </a:r>
            <a:r>
              <a:rPr lang="pt-BR" dirty="0" smtClean="0"/>
              <a:t>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/>
              <a:t>Световой поток </a:t>
            </a:r>
            <a:r>
              <a:rPr lang="ru-RU" dirty="0" smtClean="0"/>
              <a:t>– </a:t>
            </a:r>
            <a:r>
              <a:rPr lang="en-US" dirty="0" smtClean="0"/>
              <a:t>2431lm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4128" t="27574" r="51585" b="29911"/>
          <a:stretch/>
        </p:blipFill>
        <p:spPr>
          <a:xfrm>
            <a:off x="7511143" y="1008909"/>
            <a:ext cx="3944983" cy="38826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8448" t="16588" r="56191" b="45734"/>
          <a:stretch/>
        </p:blipFill>
        <p:spPr>
          <a:xfrm>
            <a:off x="5590903" y="3857272"/>
            <a:ext cx="1815737" cy="257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4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Possoni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0610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встраиваемый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DL/7807 -033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145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76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6,5см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13,5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GU10x 1 </a:t>
            </a:r>
            <a:r>
              <a:rPr lang="en-US" dirty="0"/>
              <a:t>max </a:t>
            </a:r>
            <a:r>
              <a:rPr lang="en-US" dirty="0" smtClean="0"/>
              <a:t>50W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60" y="457364"/>
            <a:ext cx="4183784" cy="322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0696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Possoni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66479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1998/22-008 CHANDELIER WITH OPAL OR ONYX GLASS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6300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3342,5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античная бронза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104см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120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E14</a:t>
            </a:r>
            <a:r>
              <a:rPr lang="ru-RU" dirty="0" smtClean="0"/>
              <a:t> </a:t>
            </a:r>
            <a:r>
              <a:rPr lang="en-US" dirty="0" smtClean="0"/>
              <a:t>x 22 </a:t>
            </a:r>
            <a:r>
              <a:rPr lang="en-US" dirty="0"/>
              <a:t>max </a:t>
            </a:r>
            <a:r>
              <a:rPr lang="en-US" dirty="0" smtClean="0"/>
              <a:t>40W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566" y="1202069"/>
            <a:ext cx="4474434" cy="362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8598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Possoni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1898/A2 -008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античная латунь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опал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Длина/ширина/высота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30 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15,5 см/35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E14</a:t>
            </a:r>
            <a:r>
              <a:rPr lang="ru-RU" dirty="0" smtClean="0"/>
              <a:t> </a:t>
            </a:r>
            <a:r>
              <a:rPr lang="en-US" dirty="0" smtClean="0"/>
              <a:t>x 2 </a:t>
            </a:r>
            <a:r>
              <a:rPr lang="en-US" dirty="0"/>
              <a:t>max </a:t>
            </a:r>
            <a:r>
              <a:rPr lang="ru-RU" dirty="0"/>
              <a:t>6</a:t>
            </a:r>
            <a:r>
              <a:rPr lang="en-US" dirty="0" smtClean="0"/>
              <a:t>0W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27126"/>
          <a:stretch/>
        </p:blipFill>
        <p:spPr>
          <a:xfrm>
            <a:off x="8059783" y="1039898"/>
            <a:ext cx="2704011" cy="371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7381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Possoni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  <a:endParaRPr lang="ru-RU" dirty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150/A2-008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Novecento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античная латунь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Высота/ширина/глубина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28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54/25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/>
              <a:t>E14 x 2 max 40W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163" y="939436"/>
            <a:ext cx="4377146" cy="437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9900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Possoni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716" y="1039898"/>
            <a:ext cx="2635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  <a:endParaRPr lang="ru-RU" dirty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150/6+2  008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античная латунь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550 /850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/>
              <a:t>E14, </a:t>
            </a:r>
            <a:r>
              <a:rPr lang="en-US" dirty="0" smtClean="0"/>
              <a:t>E27</a:t>
            </a:r>
            <a:r>
              <a:rPr lang="ru-RU" dirty="0" smtClean="0"/>
              <a:t> </a:t>
            </a:r>
            <a:r>
              <a:rPr lang="en-US" dirty="0" smtClean="0"/>
              <a:t>8x</a:t>
            </a:r>
            <a:r>
              <a:rPr lang="ru-RU" dirty="0" smtClean="0"/>
              <a:t>28</a:t>
            </a:r>
            <a:r>
              <a:rPr lang="en-US" dirty="0" smtClean="0"/>
              <a:t>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682" y="944490"/>
            <a:ext cx="4643301" cy="46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520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Prearo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0313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Люстра </a:t>
            </a: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2186/6/NO/CP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Арматура/цвет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металл/золото с черным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органза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черного цвета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75 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E14 x 8 max 60W / E14 x 8 max 10W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79"/>
          <a:stretch/>
        </p:blipFill>
        <p:spPr bwMode="auto">
          <a:xfrm>
            <a:off x="6410870" y="867589"/>
            <a:ext cx="4757875" cy="408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69233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Prearo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2186/2/AP/NO/CP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938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488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Арматура/цвет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металл/золото с черным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органза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черного цвета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48см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20см/32см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E14 x 2 max 60W / E14 x 2 max 10W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07" y="821778"/>
            <a:ext cx="30480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5422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Prearo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57246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it-IT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2077/1/AP/CR  </a:t>
            </a:r>
            <a:r>
              <a:rPr lang="it-IT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ottone cromato vetri pulegoso satin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Арматура/цвет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хром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сатин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- 25 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 см/55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dirty="0"/>
              <a:t>G9 x 1 max 25W / G9 x 1 max </a:t>
            </a:r>
            <a:r>
              <a:rPr lang="pl-PL" dirty="0" smtClean="0"/>
              <a:t>40W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1661" t="38304" r="55689" b="30625"/>
          <a:stretch/>
        </p:blipFill>
        <p:spPr>
          <a:xfrm>
            <a:off x="7445829" y="1090818"/>
            <a:ext cx="2899954" cy="400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2409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Nervilamp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250/2A BRONZE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5087" y="3458349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102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бронза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нет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18см/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</a:t>
            </a:r>
            <a:r>
              <a:rPr lang="ru-RU" dirty="0" smtClean="0"/>
              <a:t>14 </a:t>
            </a:r>
            <a:r>
              <a:rPr lang="en-US" dirty="0" smtClean="0"/>
              <a:t>x </a:t>
            </a:r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en-US" dirty="0"/>
              <a:t>max </a:t>
            </a:r>
            <a:r>
              <a:rPr lang="ru-RU" dirty="0" smtClean="0"/>
              <a:t>60</a:t>
            </a:r>
            <a:r>
              <a:rPr lang="en-US" dirty="0" smtClean="0"/>
              <a:t>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87" y="539169"/>
            <a:ext cx="5146556" cy="399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050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Nervilamp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A2/2 </a:t>
            </a:r>
            <a:r>
              <a:rPr lang="en-US" b="1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Pewter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dirty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190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81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Арматура/цвет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олово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/22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E14</a:t>
            </a:r>
            <a:r>
              <a:rPr lang="ru-RU" dirty="0" smtClean="0"/>
              <a:t> </a:t>
            </a:r>
            <a:r>
              <a:rPr lang="en-US" dirty="0" smtClean="0"/>
              <a:t>x 2max 42W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232" y="933468"/>
            <a:ext cx="3416060" cy="382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82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4943" y="470263"/>
            <a:ext cx="2769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6E0F08"/>
                </a:solidFill>
                <a:latin typeface="Arial" panose="020B0604020202020204" pitchFamily="34" charset="0"/>
              </a:rPr>
              <a:t>Artemide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4942" y="1293223"/>
            <a:ext cx="46769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1045010A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6E0F08"/>
                </a:solidFill>
                <a:latin typeface="Arial" panose="020B0604020202020204" pitchFamily="34" charset="0"/>
              </a:rPr>
              <a:t>Castore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 140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IP20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</a:rPr>
              <a:t>2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4943" y="2926081"/>
            <a:ext cx="5303972" cy="3181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интернете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из выдувного стекла белого цвета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Диаметр/Высота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/>
              <a:t>14см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35см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G9 </a:t>
            </a:r>
            <a:r>
              <a:rPr lang="pt-BR" dirty="0" smtClean="0"/>
              <a:t>x </a:t>
            </a:r>
            <a:r>
              <a:rPr lang="pt-BR" dirty="0"/>
              <a:t>1 max </a:t>
            </a:r>
            <a:r>
              <a:rPr lang="en-US" dirty="0"/>
              <a:t>6</a:t>
            </a:r>
            <a:r>
              <a:rPr lang="ru-RU" dirty="0" smtClean="0"/>
              <a:t>0</a:t>
            </a:r>
            <a:r>
              <a:rPr lang="pt-BR" dirty="0" smtClean="0"/>
              <a:t>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785" t="9453" r="25133" b="5726"/>
          <a:stretch/>
        </p:blipFill>
        <p:spPr>
          <a:xfrm>
            <a:off x="8046720" y="1098526"/>
            <a:ext cx="3433371" cy="35530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5114" t="25447" r="37517" b="21696"/>
          <a:stretch/>
        </p:blipFill>
        <p:spPr>
          <a:xfrm>
            <a:off x="6133476" y="1591177"/>
            <a:ext cx="1788683" cy="306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7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Nervilamp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A2/2 </a:t>
            </a:r>
            <a:r>
              <a:rPr lang="en-US" b="1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Bronze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dirty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Арматура/цвет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бронза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/22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E14</a:t>
            </a:r>
            <a:r>
              <a:rPr lang="ru-RU" dirty="0" smtClean="0"/>
              <a:t> </a:t>
            </a:r>
            <a:r>
              <a:rPr lang="en-US" dirty="0" smtClean="0"/>
              <a:t>x 2max 42W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751" y="938227"/>
            <a:ext cx="2880414" cy="5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3511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Lampe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779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L671233AB HANGING-LAMP 1L 	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150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105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металл/хром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100см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G9x </a:t>
            </a:r>
            <a:r>
              <a:rPr lang="ru-RU" dirty="0" smtClean="0"/>
              <a:t>1</a:t>
            </a:r>
            <a:r>
              <a:rPr lang="en-US" dirty="0" smtClean="0"/>
              <a:t> </a:t>
            </a:r>
            <a:r>
              <a:rPr lang="en-US" dirty="0"/>
              <a:t>max </a:t>
            </a:r>
            <a:r>
              <a:rPr lang="ru-RU" dirty="0" smtClean="0"/>
              <a:t>40</a:t>
            </a:r>
            <a:r>
              <a:rPr lang="en-US" dirty="0" smtClean="0"/>
              <a:t>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/>
              <a:t>220-230</a:t>
            </a:r>
            <a:r>
              <a:rPr lang="en-US" dirty="0"/>
              <a:t>V</a:t>
            </a:r>
            <a:r>
              <a:rPr lang="ru-RU" dirty="0"/>
              <a:t>/50-60 </a:t>
            </a:r>
            <a:r>
              <a:rPr lang="en-US" dirty="0"/>
              <a:t>Hz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234" y="175602"/>
            <a:ext cx="3244087" cy="3188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31" y="332012"/>
            <a:ext cx="1324472" cy="55179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071919" y="5849943"/>
            <a:ext cx="3415422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ото товара, который на складе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42664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lux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7817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PL1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45719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32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/ 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металл/хром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стекло/белое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/>
              <a:t>E27 x 1 max 60W 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230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44" y="1039898"/>
            <a:ext cx="4701559" cy="287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92425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lux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AP1</a:t>
            </a:r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18027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57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43,88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/ 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металл/матовый никель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ткань/серебренный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Высота/ширина/глубина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34,5см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20,5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E14 </a:t>
            </a:r>
            <a:r>
              <a:rPr lang="en-US" dirty="0"/>
              <a:t>x </a:t>
            </a:r>
            <a:r>
              <a:rPr lang="en-US" dirty="0" smtClean="0"/>
              <a:t>1 </a:t>
            </a:r>
            <a:r>
              <a:rPr lang="en-US" dirty="0"/>
              <a:t>max </a:t>
            </a:r>
            <a:r>
              <a:rPr lang="en-US" dirty="0" smtClean="0"/>
              <a:t>40W</a:t>
            </a:r>
            <a:r>
              <a:rPr lang="en-US" dirty="0"/>
              <a:t> 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63" y="597173"/>
            <a:ext cx="4357275" cy="43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8254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Lika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brillo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wall 320 AP8021004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___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112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__см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</a:t>
            </a:r>
            <a:r>
              <a:rPr lang="ru-RU" dirty="0" smtClean="0"/>
              <a:t>__ </a:t>
            </a:r>
            <a:r>
              <a:rPr lang="en-US" dirty="0" smtClean="0"/>
              <a:t>x </a:t>
            </a:r>
            <a:r>
              <a:rPr lang="ru-RU" dirty="0" smtClean="0"/>
              <a:t>_</a:t>
            </a:r>
            <a:r>
              <a:rPr lang="en-US" dirty="0" smtClean="0"/>
              <a:t> </a:t>
            </a:r>
            <a:r>
              <a:rPr lang="en-US" dirty="0"/>
              <a:t>max </a:t>
            </a:r>
            <a:r>
              <a:rPr lang="ru-RU" dirty="0" smtClean="0"/>
              <a:t>__</a:t>
            </a:r>
            <a:r>
              <a:rPr lang="en-US" dirty="0" smtClean="0"/>
              <a:t>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___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21291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5583 Brembo Round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Великобритания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70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белый гипс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Высота/диаметр/глубина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11см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120см/92см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GU5,3</a:t>
            </a:r>
            <a:r>
              <a:rPr lang="ru-RU" dirty="0" smtClean="0"/>
              <a:t> </a:t>
            </a:r>
            <a:r>
              <a:rPr lang="en-US" dirty="0" smtClean="0"/>
              <a:t>x </a:t>
            </a:r>
            <a:r>
              <a:rPr lang="ru-RU" dirty="0" smtClean="0"/>
              <a:t>1</a:t>
            </a:r>
            <a:r>
              <a:rPr lang="en-US" dirty="0" smtClean="0"/>
              <a:t> </a:t>
            </a:r>
            <a:r>
              <a:rPr lang="en-US" dirty="0"/>
              <a:t>max </a:t>
            </a:r>
            <a:r>
              <a:rPr lang="ru-RU" dirty="0" smtClean="0"/>
              <a:t>50</a:t>
            </a:r>
            <a:r>
              <a:rPr lang="en-US" dirty="0" smtClean="0"/>
              <a:t>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680" y="554557"/>
            <a:ext cx="4938346" cy="252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4929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013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7077 </a:t>
            </a:r>
            <a:r>
              <a:rPr lang="en-US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Mashiko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Round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60W IP44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Великобритания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металл, хром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стекло, белый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Высота/диаметр/глубина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/300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E27 x </a:t>
            </a:r>
            <a:r>
              <a:rPr lang="ru-RU" dirty="0" smtClean="0"/>
              <a:t>1</a:t>
            </a:r>
            <a:r>
              <a:rPr lang="en-US" dirty="0" smtClean="0"/>
              <a:t> </a:t>
            </a:r>
            <a:r>
              <a:rPr lang="en-US" dirty="0"/>
              <a:t>max 6</a:t>
            </a:r>
            <a:r>
              <a:rPr lang="ru-RU" dirty="0" smtClean="0"/>
              <a:t>0</a:t>
            </a:r>
            <a:r>
              <a:rPr lang="en-US" dirty="0" smtClean="0"/>
              <a:t>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148" y="887730"/>
            <a:ext cx="3619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473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779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sv-SE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7357 Enna Surface matt nickel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Великобритания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100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73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металл/матовый никель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металл/матовый никель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Высота/диаметр/глубина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110см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80см/155см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LED x 1 </a:t>
            </a:r>
            <a:r>
              <a:rPr lang="en-US" dirty="0"/>
              <a:t>max </a:t>
            </a:r>
            <a:r>
              <a:rPr lang="en-US" dirty="0" smtClean="0"/>
              <a:t>4,5W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469" y="685955"/>
            <a:ext cx="3586655" cy="358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3555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Eichholtz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63353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109626 Polished brass | granite base Including black shade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A. 29 | B. 40 | C. 48 cm	</a:t>
            </a: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Нидерланды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625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500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металл/латунь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металл/черный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48см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</a:t>
            </a:r>
            <a:r>
              <a:rPr lang="ru-RU" dirty="0" smtClean="0"/>
              <a:t>27 </a:t>
            </a:r>
            <a:r>
              <a:rPr lang="en-US" dirty="0" smtClean="0"/>
              <a:t>x </a:t>
            </a:r>
            <a:r>
              <a:rPr lang="ru-RU" dirty="0" smtClean="0"/>
              <a:t>1</a:t>
            </a:r>
            <a:r>
              <a:rPr lang="en-US" dirty="0" smtClean="0"/>
              <a:t> </a:t>
            </a:r>
            <a:r>
              <a:rPr lang="en-US" dirty="0"/>
              <a:t>max </a:t>
            </a:r>
            <a:r>
              <a:rPr lang="ru-RU" dirty="0" smtClean="0"/>
              <a:t>40</a:t>
            </a:r>
            <a:r>
              <a:rPr lang="en-US" dirty="0" smtClean="0"/>
              <a:t>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189" y="685955"/>
            <a:ext cx="4083597" cy="452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5332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Eichholtz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5057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112253 Wall Lamp Olivier Single polished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brass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Нидерланды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625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500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Отделка/цвет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полированная латунь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Высота/ширина/глубина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22см/35см/9см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</a:t>
            </a:r>
            <a:r>
              <a:rPr lang="ru-RU" dirty="0" smtClean="0"/>
              <a:t>14 </a:t>
            </a:r>
            <a:r>
              <a:rPr lang="en-US" dirty="0" smtClean="0"/>
              <a:t>x </a:t>
            </a:r>
            <a:r>
              <a:rPr lang="ru-RU" dirty="0" smtClean="0"/>
              <a:t>1</a:t>
            </a:r>
            <a:r>
              <a:rPr lang="en-US" dirty="0" smtClean="0"/>
              <a:t> </a:t>
            </a:r>
            <a:r>
              <a:rPr lang="en-US" dirty="0"/>
              <a:t>max </a:t>
            </a:r>
            <a:r>
              <a:rPr lang="en-US" dirty="0" smtClean="0"/>
              <a:t>40W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220-240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843" y="2696742"/>
            <a:ext cx="3953947" cy="3953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624" y="157655"/>
            <a:ext cx="3463159" cy="346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06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4943" y="470263"/>
            <a:ext cx="2769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6E0F08"/>
                </a:solidFill>
                <a:latin typeface="Arial" panose="020B0604020202020204" pitchFamily="34" charset="0"/>
              </a:rPr>
              <a:t>Artemide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4942" y="1293223"/>
            <a:ext cx="46769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0455020A </a:t>
            </a:r>
            <a:r>
              <a:rPr lang="it-IT" dirty="0">
                <a:solidFill>
                  <a:srgbClr val="6E0F08"/>
                </a:solidFill>
                <a:latin typeface="Arial" panose="020B0604020202020204" pitchFamily="34" charset="0"/>
              </a:rPr>
              <a:t>Logico Suspension 3 In Linea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4944" y="2651759"/>
            <a:ext cx="5225594" cy="397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интернете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металл/алюминий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из выдувного стекла белого цвета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 /Ширина/Высота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/>
              <a:t>1000/400/310 </a:t>
            </a:r>
            <a:r>
              <a:rPr lang="ru-RU" dirty="0" smtClean="0"/>
              <a:t>мм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Е27 </a:t>
            </a:r>
            <a:r>
              <a:rPr lang="ru-RU" dirty="0" smtClean="0"/>
              <a:t>3 </a:t>
            </a:r>
            <a:r>
              <a:rPr lang="ru-RU" dirty="0"/>
              <a:t>х 116 </a:t>
            </a:r>
            <a:r>
              <a:rPr lang="ru-RU" dirty="0" smtClean="0"/>
              <a:t>Вт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/>
              <a:t>Цветовая </a:t>
            </a:r>
            <a:r>
              <a:rPr lang="ru-RU" b="1" dirty="0" smtClean="0"/>
              <a:t>температура - </a:t>
            </a:r>
            <a:r>
              <a:rPr lang="ru-RU" dirty="0" smtClean="0"/>
              <a:t>2700 </a:t>
            </a:r>
            <a:r>
              <a:rPr lang="ru-RU" dirty="0"/>
              <a:t>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/>
              <a:t>Общий световой </a:t>
            </a:r>
            <a:r>
              <a:rPr lang="ru-RU" b="1" dirty="0" smtClean="0"/>
              <a:t>поток - </a:t>
            </a:r>
            <a:r>
              <a:rPr lang="ru-RU" dirty="0" smtClean="0"/>
              <a:t>4500 </a:t>
            </a:r>
            <a:r>
              <a:rPr lang="ru-RU" dirty="0"/>
              <a:t>Лм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629" y="824205"/>
            <a:ext cx="3991519" cy="399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2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Eichholtz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9889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108620 </a:t>
            </a:r>
            <a:r>
              <a:rPr lang="en-US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Redcliffe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IP20 40W</a:t>
            </a:r>
            <a:endParaRPr lang="en-US" dirty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Нидерланды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металл/бронза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стекло/прозрачный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240 мм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</a:t>
            </a:r>
            <a:r>
              <a:rPr lang="ru-RU" dirty="0" smtClean="0"/>
              <a:t>27 </a:t>
            </a:r>
            <a:r>
              <a:rPr lang="en-US" dirty="0" smtClean="0"/>
              <a:t>x </a:t>
            </a:r>
            <a:r>
              <a:rPr lang="ru-RU" dirty="0" smtClean="0"/>
              <a:t>1</a:t>
            </a:r>
            <a:r>
              <a:rPr lang="en-US" dirty="0" smtClean="0"/>
              <a:t> </a:t>
            </a:r>
            <a:r>
              <a:rPr lang="en-US" dirty="0"/>
              <a:t>max </a:t>
            </a:r>
            <a:r>
              <a:rPr lang="ru-RU" dirty="0" smtClean="0"/>
              <a:t>40</a:t>
            </a:r>
            <a:r>
              <a:rPr lang="en-US" dirty="0" smtClean="0"/>
              <a:t>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8930"/>
          <a:stretch/>
        </p:blipFill>
        <p:spPr>
          <a:xfrm>
            <a:off x="7216684" y="1039898"/>
            <a:ext cx="4226378" cy="384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32360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SLV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1327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Лампа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галогенная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548054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4036418"/>
            <a:ext cx="6096000" cy="23834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Германия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18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7,1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Диаметр/длина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1,6см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G5x </a:t>
            </a:r>
            <a:r>
              <a:rPr lang="ru-RU" dirty="0" smtClean="0"/>
              <a:t>1</a:t>
            </a:r>
            <a:r>
              <a:rPr lang="en-US" dirty="0" smtClean="0"/>
              <a:t> </a:t>
            </a:r>
            <a:r>
              <a:rPr lang="en-US" dirty="0"/>
              <a:t>max </a:t>
            </a:r>
            <a:r>
              <a:rPr lang="en-US" dirty="0" smtClean="0"/>
              <a:t>54W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16" y="1158323"/>
            <a:ext cx="44323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59898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SLV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1327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Лампа галогенная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548024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4088970"/>
            <a:ext cx="6096000" cy="23834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Германия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5,5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Диаметр/длина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1,6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/55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G5 x 1 </a:t>
            </a:r>
            <a:r>
              <a:rPr lang="en-US" dirty="0"/>
              <a:t>max </a:t>
            </a:r>
            <a:r>
              <a:rPr lang="en-US" dirty="0" smtClean="0"/>
              <a:t>24W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64" y="1358900"/>
            <a:ext cx="44069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8385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SLV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1327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Лампа галогенная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548021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4141522"/>
            <a:ext cx="6096000" cy="23834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Германия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5,5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Диаметр/длина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1,6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/55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G5 x 1 </a:t>
            </a:r>
            <a:r>
              <a:rPr lang="en-US" dirty="0"/>
              <a:t>max </a:t>
            </a:r>
            <a:r>
              <a:rPr lang="en-US" dirty="0" smtClean="0"/>
              <a:t>24W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40" y="1501563"/>
            <a:ext cx="43307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4853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SLV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0610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встраиваемый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112444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Германия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35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 </a:t>
            </a:r>
            <a:r>
              <a:rPr lang="ru-RU" dirty="0"/>
              <a:t>с</a:t>
            </a:r>
            <a:r>
              <a:rPr lang="ru-RU" dirty="0" smtClean="0"/>
              <a:t>еребристо-серого </a:t>
            </a:r>
            <a:r>
              <a:rPr lang="ru-RU" dirty="0"/>
              <a:t>цвета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Ширина/длина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10см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dirty="0"/>
              <a:t>GU5.3 x 1 max 50W 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12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298" y="685955"/>
            <a:ext cx="44323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9585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SLV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35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165300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Германия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200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115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 серебряно-серый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пластик прозрачный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Диаметр/высота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E27</a:t>
            </a:r>
            <a:r>
              <a:rPr lang="ru-RU" dirty="0" smtClean="0"/>
              <a:t> </a:t>
            </a:r>
            <a:r>
              <a:rPr lang="en-US" dirty="0" smtClean="0"/>
              <a:t>x 1 </a:t>
            </a:r>
            <a:r>
              <a:rPr lang="en-US" dirty="0"/>
              <a:t>max </a:t>
            </a:r>
            <a:r>
              <a:rPr lang="en-US" dirty="0" smtClean="0"/>
              <a:t>70W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279" y="1039898"/>
            <a:ext cx="2744514" cy="274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0629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16011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FRISE' SO1 PAR AL 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satin finish OR Metalized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ES0151SO150ORAL 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6244" y="3689577"/>
            <a:ext cx="6096000" cy="28748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183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sz="14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88,05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металл/с</a:t>
            </a:r>
            <a:r>
              <a:rPr lang="ru-RU" sz="1400" dirty="0" smtClean="0"/>
              <a:t>атинированное </a:t>
            </a:r>
            <a:r>
              <a:rPr lang="ru-RU" sz="1400" dirty="0"/>
              <a:t>золото - 15 </a:t>
            </a:r>
            <a:r>
              <a:rPr lang="ru-RU" sz="1400" dirty="0" err="1"/>
              <a:t>Oro</a:t>
            </a:r>
            <a:r>
              <a:rPr lang="ru-RU" sz="1400" dirty="0"/>
              <a:t> </a:t>
            </a:r>
            <a:r>
              <a:rPr lang="ru-RU" sz="1400" dirty="0" err="1"/>
              <a:t>satin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 </a:t>
            </a:r>
            <a:r>
              <a:rPr lang="ru-RU" sz="1400" dirty="0"/>
              <a:t>с</a:t>
            </a:r>
            <a:r>
              <a:rPr lang="ru-RU" sz="1400" dirty="0" smtClean="0"/>
              <a:t>текло </a:t>
            </a:r>
            <a:r>
              <a:rPr lang="ru-RU" sz="1400" dirty="0"/>
              <a:t>ручной работы </a:t>
            </a:r>
            <a:r>
              <a:rPr lang="ru-RU" sz="1400" dirty="0" err="1"/>
              <a:t>Murano</a:t>
            </a:r>
            <a:r>
              <a:rPr lang="ru-RU" sz="1400" dirty="0"/>
              <a:t> золотого сатинированного цвета - OR </a:t>
            </a:r>
            <a:r>
              <a:rPr lang="ru-RU" sz="1400" dirty="0" err="1"/>
              <a:t>Oro</a:t>
            </a:r>
            <a:r>
              <a:rPr lang="ru-RU" sz="1400" dirty="0"/>
              <a:t> </a:t>
            </a:r>
            <a:r>
              <a:rPr lang="ru-RU" sz="1400" dirty="0" err="1"/>
              <a:t>metallizz</a:t>
            </a:r>
            <a:r>
              <a:rPr lang="ru-RU" sz="1400" dirty="0"/>
              <a:t>.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400" dirty="0"/>
              <a:t>48,5 см (без учета цепи)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8,5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sz="1400" dirty="0"/>
              <a:t>GU10 x 1 max </a:t>
            </a:r>
            <a:r>
              <a:rPr lang="pl-PL" sz="1400" dirty="0" smtClean="0"/>
              <a:t>50W</a:t>
            </a:r>
            <a:endParaRPr lang="en-US" sz="1400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739" y="434209"/>
            <a:ext cx="4192971" cy="4192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84" y="78499"/>
            <a:ext cx="2247102" cy="49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83519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Morosini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66479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PP 04 Chrome BL Opal white 1 x Max 60W G9	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0220PP04BLAL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6375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197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металл/хром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стекло/белое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Диаметр/глубина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/13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/>
              <a:t>G9 1x60W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230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55" y="426324"/>
            <a:ext cx="3441481" cy="3441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80" y="4375784"/>
            <a:ext cx="4637518" cy="176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44786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Morosini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Dice PP10	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0360PP08A0AL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2379" y="2786821"/>
            <a:ext cx="6096000" cy="3774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192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73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Арматура/цвет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атинированный никель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err="1"/>
              <a:t>экстрасветлое</a:t>
            </a:r>
            <a:r>
              <a:rPr lang="ru-RU" dirty="0"/>
              <a:t> блестящее стекло, с </a:t>
            </a:r>
            <a:r>
              <a:rPr lang="ru-RU" dirty="0" err="1"/>
              <a:t>сериграфией</a:t>
            </a:r>
            <a:r>
              <a:rPr lang="ru-RU" dirty="0"/>
              <a:t> определенного цвета, </a:t>
            </a:r>
            <a:r>
              <a:rPr lang="ru-RU" dirty="0" smtClean="0"/>
              <a:t>цвет: </a:t>
            </a:r>
            <a:r>
              <a:rPr lang="ru-RU" dirty="0"/>
              <a:t>оранжевая верхняя поверхность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10см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12см/10см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G9 x 1 </a:t>
            </a:r>
            <a:r>
              <a:rPr lang="en-US" dirty="0"/>
              <a:t>max </a:t>
            </a:r>
            <a:r>
              <a:rPr lang="en-US" dirty="0" smtClean="0"/>
              <a:t>42W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79" y="1191175"/>
            <a:ext cx="4810232" cy="4810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121" y="332012"/>
            <a:ext cx="23368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10546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Morosini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Dice SO20 Nickel satin finish Clear\white glass 	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0361SO08C0AL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8378" y="2617522"/>
            <a:ext cx="6096000" cy="36521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292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139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/>
              <a:t>сатинированный </a:t>
            </a:r>
            <a:r>
              <a:rPr lang="ru-RU" dirty="0"/>
              <a:t>никель и анодированный алюминий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/>
              <a:t>сверхпрозрачное блестящее </a:t>
            </a:r>
            <a:r>
              <a:rPr lang="ru-RU" dirty="0"/>
              <a:t>стекло с белой </a:t>
            </a:r>
            <a:r>
              <a:rPr lang="ru-RU" dirty="0" err="1"/>
              <a:t>шелкографией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26 </a:t>
            </a:r>
            <a:r>
              <a:rPr lang="ru-RU" dirty="0" smtClean="0"/>
              <a:t>см </a:t>
            </a:r>
            <a:r>
              <a:rPr lang="ru-RU" dirty="0"/>
              <a:t>(без учета подвеса)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20см</a:t>
            </a:r>
          </a:p>
          <a:p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dirty="0"/>
              <a:t>1 x MAX 100W E27 </a:t>
            </a:r>
            <a:r>
              <a:rPr lang="pl-PL" dirty="0" smtClean="0"/>
              <a:t>или</a:t>
            </a:r>
            <a:r>
              <a:rPr lang="ru-RU" dirty="0" smtClean="0"/>
              <a:t> </a:t>
            </a:r>
            <a:r>
              <a:rPr lang="pl-PL" dirty="0" smtClean="0"/>
              <a:t>1 </a:t>
            </a:r>
            <a:r>
              <a:rPr lang="pl-PL" dirty="0"/>
              <a:t>x MAX 16W E27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49" y="685955"/>
            <a:ext cx="3674646" cy="365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87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4943" y="470263"/>
            <a:ext cx="2769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6E0F08"/>
                </a:solidFill>
                <a:latin typeface="Arial" panose="020B0604020202020204" pitchFamily="34" charset="0"/>
              </a:rPr>
              <a:t>Artemide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4942" y="1293223"/>
            <a:ext cx="46769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1237010A </a:t>
            </a:r>
            <a:r>
              <a:rPr lang="it-IT" dirty="0">
                <a:solidFill>
                  <a:srgbClr val="6E0F08"/>
                </a:solidFill>
                <a:latin typeface="Arial" panose="020B0604020202020204" pitchFamily="34" charset="0"/>
              </a:rPr>
              <a:t>Pirce Mini Suspension </a:t>
            </a:r>
            <a:r>
              <a:rPr lang="it-IT" dirty="0" smtClean="0">
                <a:solidFill>
                  <a:srgbClr val="6E0F08"/>
                </a:solidFill>
                <a:latin typeface="Arial" panose="020B0604020202020204" pitchFamily="34" charset="0"/>
              </a:rPr>
              <a:t>– White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2148" y="3069771"/>
            <a:ext cx="5068389" cy="3181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интернете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металл/алюминий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из выдувного стекла белого цвета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 /Ширина/Высота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/>
              <a:t>670/690/230 </a:t>
            </a:r>
            <a:r>
              <a:rPr lang="ru-RU" dirty="0" smtClean="0"/>
              <a:t>мм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R7S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/>
              <a:t>1</a:t>
            </a:r>
            <a:r>
              <a:rPr lang="ru-RU" dirty="0" smtClean="0"/>
              <a:t> </a:t>
            </a:r>
            <a:r>
              <a:rPr lang="ru-RU" dirty="0"/>
              <a:t>х </a:t>
            </a:r>
            <a:r>
              <a:rPr lang="ru-RU" dirty="0" smtClean="0"/>
              <a:t>330 Вт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юстра Artemide Pirce Mini Suspension - White 1237010A PS1037091-947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07" y="889633"/>
            <a:ext cx="4035063" cy="403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20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Morosini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467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</a:t>
            </a:r>
            <a:r>
              <a:rPr lang="ru-RU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настенно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-потолочный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 30 PP	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0191PP09BLAL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8371" y="2948113"/>
            <a:ext cx="6096000" cy="34777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200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126,5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Арматура/цвет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</a:t>
            </a:r>
            <a:r>
              <a:rPr lang="ru-RU" dirty="0"/>
              <a:t> </a:t>
            </a:r>
            <a:r>
              <a:rPr lang="ru-RU" dirty="0" smtClean="0"/>
              <a:t>дерево </a:t>
            </a:r>
            <a:r>
              <a:rPr lang="ru-RU" dirty="0"/>
              <a:t>цвета </a:t>
            </a:r>
            <a:r>
              <a:rPr lang="ru-RU" dirty="0" err="1"/>
              <a:t>зебрано</a:t>
            </a:r>
            <a:r>
              <a:rPr lang="ru-RU" dirty="0"/>
              <a:t> 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п</a:t>
            </a:r>
            <a:r>
              <a:rPr lang="ru-RU" dirty="0" smtClean="0"/>
              <a:t>розрачное </a:t>
            </a:r>
            <a:r>
              <a:rPr lang="ru-RU" dirty="0" err="1"/>
              <a:t>суперсветлое</a:t>
            </a:r>
            <a:r>
              <a:rPr lang="ru-RU" dirty="0"/>
              <a:t> стекло с белой </a:t>
            </a:r>
            <a:r>
              <a:rPr lang="ru-RU" dirty="0" err="1"/>
              <a:t>сериграфией</a:t>
            </a:r>
            <a:r>
              <a:rPr lang="ru-RU" dirty="0"/>
              <a:t> с сатинированной отделкой 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Высота/длина/ширина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6,5см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29,8см/29,8см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dirty="0"/>
              <a:t>G9 x 4 max 40W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11" y="901314"/>
            <a:ext cx="4284289" cy="361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45806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Morosini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Светильник настольный</a:t>
            </a:r>
          </a:p>
          <a:p>
            <a:r>
              <a:rPr lang="en-US" dirty="0">
                <a:solidFill>
                  <a:srgbClr val="590D07"/>
                </a:solidFill>
              </a:rPr>
              <a:t>AZIMUT CO 07 </a:t>
            </a:r>
            <a:r>
              <a:rPr lang="en-US" b="1" dirty="0">
                <a:solidFill>
                  <a:srgbClr val="590D07"/>
                </a:solidFill>
              </a:rPr>
              <a:t>Black</a:t>
            </a:r>
            <a:r>
              <a:rPr lang="en-US" dirty="0">
                <a:solidFill>
                  <a:srgbClr val="590D07"/>
                </a:solidFill>
              </a:rPr>
              <a:t> BL Opal white 	</a:t>
            </a:r>
          </a:p>
          <a:p>
            <a:r>
              <a:rPr lang="en-US" dirty="0">
                <a:solidFill>
                  <a:srgbClr val="590D07"/>
                </a:solidFill>
              </a:rPr>
              <a:t>0050CO07BLAL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08542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70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 евро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стекло/белый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пластик черный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G9x 1 </a:t>
            </a:r>
            <a:r>
              <a:rPr lang="en-US" dirty="0"/>
              <a:t>max </a:t>
            </a:r>
            <a:r>
              <a:rPr lang="ru-RU" dirty="0" smtClean="0"/>
              <a:t>60</a:t>
            </a:r>
            <a:r>
              <a:rPr lang="en-US" dirty="0" smtClean="0"/>
              <a:t>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svetloff.com/upload/resize_cache/iblock/8c8/166_165_240cd750bba9870f18aada2478b24840a/8c80690a7364408c25b9b40efec2168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6" y="352508"/>
            <a:ext cx="2080389" cy="206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790" y="2562308"/>
            <a:ext cx="2566333" cy="2421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62" y="4229015"/>
            <a:ext cx="3132163" cy="21563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607473" y="5354996"/>
            <a:ext cx="269965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овар, который на складе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616306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 light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1150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857742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47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8см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10см/8см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dirty="0"/>
              <a:t>GU10 x 1 max 50W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240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000" y="1378607"/>
            <a:ext cx="3098800" cy="330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45" y="0"/>
            <a:ext cx="3059799" cy="354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26495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 light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6000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2136" y="3878763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Производство</a:t>
            </a:r>
            <a:r>
              <a:rPr lang="ru-RU" dirty="0"/>
              <a:t> – </a:t>
            </a:r>
            <a:r>
              <a:rPr lang="ru-RU" dirty="0" smtClean="0"/>
              <a:t>Италия</a:t>
            </a:r>
            <a:endParaRPr lang="ru-RU" dirty="0"/>
          </a:p>
          <a:p>
            <a:r>
              <a:rPr lang="ru-RU" dirty="0"/>
              <a:t>Средняя </a:t>
            </a:r>
            <a:r>
              <a:rPr lang="ru-RU" b="1" dirty="0"/>
              <a:t>цена</a:t>
            </a:r>
            <a:r>
              <a:rPr lang="ru-RU" dirty="0"/>
              <a:t> по предложениям в интернете </a:t>
            </a:r>
            <a:r>
              <a:rPr lang="ru-RU" dirty="0" smtClean="0"/>
              <a:t>39 </a:t>
            </a:r>
            <a:r>
              <a:rPr lang="ru-RU" dirty="0"/>
              <a:t>евро	</a:t>
            </a:r>
          </a:p>
          <a:p>
            <a:r>
              <a:rPr lang="ru-RU" dirty="0"/>
              <a:t>Розничная цена от </a:t>
            </a:r>
            <a:r>
              <a:rPr lang="en-US" i="1" dirty="0" err="1"/>
              <a:t>Svetloff</a:t>
            </a:r>
            <a:r>
              <a:rPr lang="ru-RU" dirty="0"/>
              <a:t> – </a:t>
            </a:r>
            <a:r>
              <a:rPr lang="ru-RU" b="1" dirty="0" smtClean="0"/>
              <a:t>20 евро</a:t>
            </a:r>
            <a:endParaRPr lang="en-US" b="1" dirty="0" smtClean="0"/>
          </a:p>
          <a:p>
            <a:endParaRPr lang="ru-RU" dirty="0"/>
          </a:p>
          <a:p>
            <a:r>
              <a:rPr lang="ru-RU" b="1" dirty="0"/>
              <a:t>Арматура</a:t>
            </a:r>
            <a:r>
              <a:rPr lang="ru-RU" dirty="0"/>
              <a:t>/</a:t>
            </a:r>
            <a:r>
              <a:rPr lang="ru-RU" b="1" dirty="0"/>
              <a:t>цвет</a:t>
            </a:r>
            <a:r>
              <a:rPr lang="ru-RU" dirty="0"/>
              <a:t> – </a:t>
            </a:r>
            <a:r>
              <a:rPr lang="ru-RU" dirty="0" smtClean="0"/>
              <a:t>металл/хром</a:t>
            </a:r>
            <a:endParaRPr lang="ru-RU" dirty="0"/>
          </a:p>
          <a:p>
            <a:r>
              <a:rPr lang="ru-RU" b="1" dirty="0" smtClean="0"/>
              <a:t>Плафон </a:t>
            </a:r>
            <a:r>
              <a:rPr lang="ru-RU" dirty="0" smtClean="0"/>
              <a:t>– стекло/желтый</a:t>
            </a:r>
            <a:endParaRPr lang="ru-RU" dirty="0"/>
          </a:p>
          <a:p>
            <a:r>
              <a:rPr lang="ru-RU" b="1" dirty="0" smtClean="0"/>
              <a:t>Высота/ширина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18см /12см</a:t>
            </a:r>
            <a:endParaRPr lang="ru-RU" dirty="0"/>
          </a:p>
          <a:p>
            <a:r>
              <a:rPr lang="ru-RU" b="1" dirty="0" smtClean="0"/>
              <a:t>Лампы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en-US" dirty="0" smtClean="0"/>
              <a:t>E14</a:t>
            </a:r>
            <a:r>
              <a:rPr lang="ru-RU" dirty="0" smtClean="0"/>
              <a:t>- </a:t>
            </a:r>
            <a:r>
              <a:rPr lang="en-US" dirty="0"/>
              <a:t>x </a:t>
            </a:r>
            <a:r>
              <a:rPr lang="en-US" dirty="0" smtClean="0"/>
              <a:t>1</a:t>
            </a:r>
            <a:r>
              <a:rPr lang="ru-RU" dirty="0" smtClean="0"/>
              <a:t> </a:t>
            </a:r>
            <a:r>
              <a:rPr lang="en-US" dirty="0"/>
              <a:t>max</a:t>
            </a:r>
            <a:r>
              <a:rPr lang="ru-RU" dirty="0"/>
              <a:t> </a:t>
            </a:r>
            <a:r>
              <a:rPr lang="en-US" dirty="0" smtClean="0"/>
              <a:t>40W</a:t>
            </a:r>
            <a:endParaRPr lang="ru-RU" dirty="0"/>
          </a:p>
          <a:p>
            <a:r>
              <a:rPr lang="ru-RU" b="1" dirty="0"/>
              <a:t>Напряжение</a:t>
            </a:r>
            <a:r>
              <a:rPr lang="ru-RU" dirty="0"/>
              <a:t> – </a:t>
            </a:r>
            <a:r>
              <a:rPr lang="ru-RU" dirty="0" smtClean="0"/>
              <a:t>220</a:t>
            </a:r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66" y="1154721"/>
            <a:ext cx="2133898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2444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 light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467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</a:t>
            </a:r>
            <a:r>
              <a:rPr lang="ru-RU" dirty="0" err="1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dirty="0" err="1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астенно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-потолочный</a:t>
            </a: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90152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74212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Производство</a:t>
            </a:r>
            <a:r>
              <a:rPr lang="ru-RU" dirty="0"/>
              <a:t> – </a:t>
            </a:r>
            <a:r>
              <a:rPr lang="ru-RU" dirty="0" smtClean="0"/>
              <a:t>Италия</a:t>
            </a:r>
            <a:endParaRPr lang="ru-RU" dirty="0"/>
          </a:p>
          <a:p>
            <a:r>
              <a:rPr lang="ru-RU" dirty="0"/>
              <a:t>Средняя </a:t>
            </a:r>
            <a:r>
              <a:rPr lang="ru-RU" b="1" dirty="0"/>
              <a:t>цена</a:t>
            </a:r>
            <a:r>
              <a:rPr lang="ru-RU" dirty="0"/>
              <a:t> по предложениям в интернете </a:t>
            </a:r>
            <a:r>
              <a:rPr lang="ru-RU" dirty="0" smtClean="0"/>
              <a:t>40 </a:t>
            </a:r>
            <a:r>
              <a:rPr lang="ru-RU" dirty="0"/>
              <a:t>евро	</a:t>
            </a:r>
          </a:p>
          <a:p>
            <a:r>
              <a:rPr lang="ru-RU" dirty="0"/>
              <a:t>Розничная цена от </a:t>
            </a:r>
            <a:r>
              <a:rPr lang="en-US" i="1" dirty="0" err="1"/>
              <a:t>Svetloff</a:t>
            </a:r>
            <a:r>
              <a:rPr lang="ru-RU" dirty="0"/>
              <a:t> – </a:t>
            </a:r>
            <a:r>
              <a:rPr lang="ru-RU" b="1" dirty="0" smtClean="0"/>
              <a:t>26 евро</a:t>
            </a:r>
            <a:endParaRPr lang="en-US" b="1" dirty="0" smtClean="0"/>
          </a:p>
          <a:p>
            <a:endParaRPr lang="ru-RU" dirty="0"/>
          </a:p>
          <a:p>
            <a:r>
              <a:rPr lang="ru-RU" b="1" dirty="0" smtClean="0"/>
              <a:t>Арматура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металл/хром, дерево/</a:t>
            </a:r>
            <a:r>
              <a:rPr lang="ru-RU" dirty="0" err="1" smtClean="0"/>
              <a:t>венге</a:t>
            </a:r>
            <a:endParaRPr lang="ru-RU" dirty="0"/>
          </a:p>
          <a:p>
            <a:r>
              <a:rPr lang="ru-RU" b="1" dirty="0" smtClean="0"/>
              <a:t>Плафон </a:t>
            </a:r>
            <a:r>
              <a:rPr lang="ru-RU" dirty="0" smtClean="0"/>
              <a:t>– стекло белое</a:t>
            </a:r>
            <a:endParaRPr lang="ru-RU" dirty="0"/>
          </a:p>
          <a:p>
            <a:r>
              <a:rPr lang="ru-RU" b="1" dirty="0" smtClean="0"/>
              <a:t>Высота/ширина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en-US" dirty="0" smtClean="0"/>
              <a:t>23</a:t>
            </a:r>
            <a:r>
              <a:rPr lang="ru-RU" dirty="0" smtClean="0"/>
              <a:t>см/ 23см</a:t>
            </a:r>
          </a:p>
          <a:p>
            <a:r>
              <a:rPr lang="ru-RU" b="1" dirty="0" smtClean="0"/>
              <a:t>Лампы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en-US" dirty="0" smtClean="0"/>
              <a:t>G9 </a:t>
            </a:r>
            <a:r>
              <a:rPr lang="ru-RU" dirty="0" smtClean="0"/>
              <a:t>- </a:t>
            </a:r>
            <a:r>
              <a:rPr lang="en-US" dirty="0"/>
              <a:t>x </a:t>
            </a:r>
            <a:r>
              <a:rPr lang="en-US" dirty="0" smtClean="0"/>
              <a:t>1</a:t>
            </a:r>
            <a:r>
              <a:rPr lang="ru-RU" dirty="0" smtClean="0"/>
              <a:t> </a:t>
            </a:r>
            <a:r>
              <a:rPr lang="en-US" dirty="0" smtClean="0"/>
              <a:t>max 40W</a:t>
            </a:r>
            <a:endParaRPr lang="ru-RU" dirty="0"/>
          </a:p>
          <a:p>
            <a:r>
              <a:rPr lang="ru-RU" b="1" dirty="0"/>
              <a:t>Напряжение</a:t>
            </a:r>
            <a:r>
              <a:rPr lang="ru-RU" dirty="0"/>
              <a:t> – </a:t>
            </a:r>
            <a:r>
              <a:rPr lang="ru-RU" dirty="0" smtClean="0"/>
              <a:t>220</a:t>
            </a:r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36" y="768459"/>
            <a:ext cx="3310154" cy="238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48306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 light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8467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</a:t>
            </a:r>
            <a:r>
              <a:rPr lang="ru-RU" dirty="0" err="1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настенно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-потолочный</a:t>
            </a: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90151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74212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Производство</a:t>
            </a:r>
            <a:r>
              <a:rPr lang="ru-RU" dirty="0"/>
              <a:t> – </a:t>
            </a:r>
            <a:r>
              <a:rPr lang="ru-RU" dirty="0" smtClean="0"/>
              <a:t>Италия</a:t>
            </a:r>
            <a:endParaRPr lang="ru-RU" dirty="0"/>
          </a:p>
          <a:p>
            <a:r>
              <a:rPr lang="ru-RU" dirty="0"/>
              <a:t>Средняя </a:t>
            </a:r>
            <a:r>
              <a:rPr lang="ru-RU" b="1" dirty="0"/>
              <a:t>цена</a:t>
            </a:r>
            <a:r>
              <a:rPr lang="ru-RU" dirty="0"/>
              <a:t> по предложениям в интернете </a:t>
            </a:r>
            <a:r>
              <a:rPr lang="ru-RU" dirty="0" smtClean="0"/>
              <a:t>80 </a:t>
            </a:r>
            <a:r>
              <a:rPr lang="ru-RU" dirty="0"/>
              <a:t>евро	</a:t>
            </a:r>
          </a:p>
          <a:p>
            <a:r>
              <a:rPr lang="ru-RU" dirty="0"/>
              <a:t>Розничная цена от </a:t>
            </a:r>
            <a:r>
              <a:rPr lang="en-US" i="1" dirty="0" err="1"/>
              <a:t>Svetloff</a:t>
            </a:r>
            <a:r>
              <a:rPr lang="ru-RU" dirty="0"/>
              <a:t> – </a:t>
            </a:r>
            <a:r>
              <a:rPr lang="ru-RU" b="1" dirty="0" smtClean="0"/>
              <a:t>42 евро</a:t>
            </a:r>
            <a:endParaRPr lang="en-US" b="1" dirty="0" smtClean="0"/>
          </a:p>
          <a:p>
            <a:endParaRPr lang="ru-RU" dirty="0"/>
          </a:p>
          <a:p>
            <a:r>
              <a:rPr lang="ru-RU" b="1" dirty="0"/>
              <a:t>Арматура</a:t>
            </a:r>
            <a:r>
              <a:rPr lang="ru-RU" dirty="0"/>
              <a:t> – металл/хром, дерево/</a:t>
            </a:r>
            <a:r>
              <a:rPr lang="ru-RU" dirty="0" err="1"/>
              <a:t>венге</a:t>
            </a:r>
            <a:endParaRPr lang="ru-RU" dirty="0"/>
          </a:p>
          <a:p>
            <a:r>
              <a:rPr lang="ru-RU" b="1" dirty="0"/>
              <a:t>Плафон </a:t>
            </a:r>
            <a:r>
              <a:rPr lang="ru-RU" dirty="0"/>
              <a:t>– стекло белое</a:t>
            </a:r>
          </a:p>
          <a:p>
            <a:r>
              <a:rPr lang="ru-RU" b="1" dirty="0" smtClean="0"/>
              <a:t>Высота/ширина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40см/ 40см</a:t>
            </a:r>
          </a:p>
          <a:p>
            <a:r>
              <a:rPr lang="ru-RU" b="1" dirty="0" smtClean="0"/>
              <a:t>Лампы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en-US" dirty="0" smtClean="0"/>
              <a:t>E</a:t>
            </a:r>
            <a:r>
              <a:rPr lang="ru-RU" dirty="0" smtClean="0"/>
              <a:t>27- </a:t>
            </a:r>
            <a:r>
              <a:rPr lang="en-US" dirty="0"/>
              <a:t>x </a:t>
            </a:r>
            <a:r>
              <a:rPr lang="ru-RU" dirty="0" smtClean="0"/>
              <a:t>2 </a:t>
            </a:r>
            <a:r>
              <a:rPr lang="en-US" dirty="0"/>
              <a:t>max</a:t>
            </a:r>
            <a:r>
              <a:rPr lang="ru-RU" dirty="0"/>
              <a:t> </a:t>
            </a:r>
            <a:r>
              <a:rPr lang="ru-RU" dirty="0" smtClean="0"/>
              <a:t>42</a:t>
            </a:r>
            <a:r>
              <a:rPr lang="en-US" dirty="0" smtClean="0"/>
              <a:t>W</a:t>
            </a:r>
            <a:endParaRPr lang="ru-RU" dirty="0"/>
          </a:p>
          <a:p>
            <a:r>
              <a:rPr lang="ru-RU" b="1" dirty="0"/>
              <a:t>Напряжение</a:t>
            </a:r>
            <a:r>
              <a:rPr lang="ru-RU" dirty="0"/>
              <a:t> – </a:t>
            </a:r>
            <a:r>
              <a:rPr lang="ru-RU" dirty="0" smtClean="0"/>
              <a:t>220</a:t>
            </a:r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43" y="521828"/>
            <a:ext cx="4460984" cy="322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62757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 light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4830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74212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Производство</a:t>
            </a:r>
            <a:r>
              <a:rPr lang="ru-RU" dirty="0"/>
              <a:t> – </a:t>
            </a:r>
            <a:r>
              <a:rPr lang="ru-RU" dirty="0" smtClean="0"/>
              <a:t>Италия</a:t>
            </a:r>
            <a:endParaRPr lang="ru-RU" dirty="0"/>
          </a:p>
          <a:p>
            <a:r>
              <a:rPr lang="ru-RU" dirty="0"/>
              <a:t>Средняя </a:t>
            </a:r>
            <a:r>
              <a:rPr lang="ru-RU" b="1" dirty="0"/>
              <a:t>цена</a:t>
            </a:r>
            <a:r>
              <a:rPr lang="ru-RU" dirty="0"/>
              <a:t> по предложениям в интернете </a:t>
            </a:r>
            <a:r>
              <a:rPr lang="en-US" dirty="0" smtClean="0"/>
              <a:t>100</a:t>
            </a:r>
            <a:r>
              <a:rPr lang="ru-RU" dirty="0" smtClean="0"/>
              <a:t> </a:t>
            </a:r>
            <a:r>
              <a:rPr lang="ru-RU" dirty="0"/>
              <a:t>евро	</a:t>
            </a:r>
          </a:p>
          <a:p>
            <a:r>
              <a:rPr lang="ru-RU" dirty="0"/>
              <a:t>Розничная цена от </a:t>
            </a:r>
            <a:r>
              <a:rPr lang="en-US" i="1" dirty="0" err="1"/>
              <a:t>Svetloff</a:t>
            </a:r>
            <a:r>
              <a:rPr lang="ru-RU" dirty="0"/>
              <a:t> – </a:t>
            </a:r>
            <a:r>
              <a:rPr lang="ru-RU" b="1" dirty="0" smtClean="0"/>
              <a:t>63 евро</a:t>
            </a:r>
            <a:endParaRPr lang="en-US" b="1" dirty="0" smtClean="0"/>
          </a:p>
          <a:p>
            <a:endParaRPr lang="ru-RU" dirty="0"/>
          </a:p>
          <a:p>
            <a:r>
              <a:rPr lang="ru-RU" b="1" dirty="0"/>
              <a:t>Арматура</a:t>
            </a:r>
            <a:r>
              <a:rPr lang="ru-RU" dirty="0"/>
              <a:t>/</a:t>
            </a:r>
            <a:r>
              <a:rPr lang="ru-RU" b="1" dirty="0"/>
              <a:t>цвет</a:t>
            </a:r>
            <a:r>
              <a:rPr lang="ru-RU" dirty="0"/>
              <a:t> – </a:t>
            </a:r>
            <a:r>
              <a:rPr lang="ru-RU" dirty="0" smtClean="0"/>
              <a:t>металл/хром</a:t>
            </a:r>
            <a:endParaRPr lang="ru-RU" dirty="0"/>
          </a:p>
          <a:p>
            <a:r>
              <a:rPr lang="ru-RU" b="1" dirty="0"/>
              <a:t>Г</a:t>
            </a:r>
            <a:r>
              <a:rPr lang="ru-RU" b="1" dirty="0" smtClean="0"/>
              <a:t>лубина/ширина</a:t>
            </a:r>
            <a:r>
              <a:rPr lang="ru-RU" dirty="0" smtClean="0"/>
              <a:t> –17,5см/15см</a:t>
            </a:r>
            <a:endParaRPr lang="ru-RU" dirty="0"/>
          </a:p>
          <a:p>
            <a:r>
              <a:rPr lang="ru-RU" b="1" dirty="0" smtClean="0"/>
              <a:t>Лампы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en-US" dirty="0" smtClean="0"/>
              <a:t>GX53</a:t>
            </a:r>
            <a:r>
              <a:rPr lang="ru-RU" dirty="0" smtClean="0"/>
              <a:t> – </a:t>
            </a:r>
            <a:r>
              <a:rPr lang="en-US" dirty="0" smtClean="0"/>
              <a:t>x</a:t>
            </a:r>
            <a:r>
              <a:rPr lang="ru-RU" dirty="0" smtClean="0"/>
              <a:t>1</a:t>
            </a:r>
            <a:r>
              <a:rPr lang="en-US" dirty="0" smtClean="0"/>
              <a:t>max</a:t>
            </a:r>
            <a:r>
              <a:rPr lang="ru-RU" dirty="0" smtClean="0"/>
              <a:t> 6</a:t>
            </a:r>
            <a:r>
              <a:rPr lang="en-US" dirty="0" smtClean="0"/>
              <a:t>W</a:t>
            </a:r>
            <a:endParaRPr lang="ru-RU" dirty="0"/>
          </a:p>
          <a:p>
            <a:r>
              <a:rPr lang="ru-RU" b="1" dirty="0"/>
              <a:t>Напряжение</a:t>
            </a:r>
            <a:r>
              <a:rPr lang="ru-RU" dirty="0"/>
              <a:t> – </a:t>
            </a:r>
            <a:r>
              <a:rPr lang="ru-RU" dirty="0" smtClean="0"/>
              <a:t>240</a:t>
            </a:r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28" y="524651"/>
            <a:ext cx="4424759" cy="288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52655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 light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781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4622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шт.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74212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Производство</a:t>
            </a:r>
            <a:r>
              <a:rPr lang="ru-RU" dirty="0"/>
              <a:t> – </a:t>
            </a:r>
            <a:r>
              <a:rPr lang="ru-RU" dirty="0" smtClean="0"/>
              <a:t>Италия</a:t>
            </a:r>
            <a:endParaRPr lang="ru-RU" dirty="0"/>
          </a:p>
          <a:p>
            <a:r>
              <a:rPr lang="ru-RU" dirty="0"/>
              <a:t>Средняя </a:t>
            </a:r>
            <a:r>
              <a:rPr lang="ru-RU" b="1" dirty="0"/>
              <a:t>цена</a:t>
            </a:r>
            <a:r>
              <a:rPr lang="ru-RU" dirty="0"/>
              <a:t> по предложениям в интернете </a:t>
            </a:r>
            <a:r>
              <a:rPr lang="ru-RU" dirty="0" smtClean="0"/>
              <a:t>130 </a:t>
            </a:r>
            <a:r>
              <a:rPr lang="ru-RU" dirty="0"/>
              <a:t>евро	</a:t>
            </a:r>
          </a:p>
          <a:p>
            <a:r>
              <a:rPr lang="ru-RU" dirty="0"/>
              <a:t>Розничная цена от </a:t>
            </a:r>
            <a:r>
              <a:rPr lang="en-US" i="1" dirty="0" err="1"/>
              <a:t>Svetloff</a:t>
            </a:r>
            <a:r>
              <a:rPr lang="ru-RU" dirty="0"/>
              <a:t> – </a:t>
            </a:r>
            <a:r>
              <a:rPr lang="ru-RU" b="1" dirty="0" smtClean="0"/>
              <a:t>77 евро</a:t>
            </a:r>
            <a:endParaRPr lang="en-US" b="1" dirty="0" smtClean="0"/>
          </a:p>
          <a:p>
            <a:endParaRPr lang="ru-RU" dirty="0"/>
          </a:p>
          <a:p>
            <a:r>
              <a:rPr lang="ru-RU" b="1" dirty="0"/>
              <a:t>Арматура</a:t>
            </a:r>
            <a:r>
              <a:rPr lang="ru-RU" dirty="0"/>
              <a:t>/</a:t>
            </a:r>
            <a:r>
              <a:rPr lang="ru-RU" b="1" dirty="0"/>
              <a:t>цвет</a:t>
            </a:r>
            <a:r>
              <a:rPr lang="ru-RU" dirty="0"/>
              <a:t> – </a:t>
            </a:r>
            <a:r>
              <a:rPr lang="ru-RU" dirty="0" smtClean="0"/>
              <a:t>металл/серый</a:t>
            </a:r>
            <a:endParaRPr lang="ru-RU" dirty="0"/>
          </a:p>
          <a:p>
            <a:r>
              <a:rPr lang="ru-RU" b="1" dirty="0" err="1" smtClean="0"/>
              <a:t>Рассеиватель</a:t>
            </a:r>
            <a:r>
              <a:rPr lang="ru-RU" b="1" dirty="0" smtClean="0"/>
              <a:t>  </a:t>
            </a:r>
            <a:r>
              <a:rPr lang="ru-RU" dirty="0" smtClean="0"/>
              <a:t>– стекло</a:t>
            </a:r>
            <a:endParaRPr lang="ru-RU" dirty="0"/>
          </a:p>
          <a:p>
            <a:r>
              <a:rPr lang="ru-RU" b="1" dirty="0" smtClean="0"/>
              <a:t>Длина/глубина/ширина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93см/16см/</a:t>
            </a:r>
            <a:r>
              <a:rPr lang="en-US" dirty="0" smtClean="0"/>
              <a:t>7</a:t>
            </a:r>
            <a:r>
              <a:rPr lang="ru-RU" dirty="0" smtClean="0"/>
              <a:t>см</a:t>
            </a:r>
            <a:endParaRPr lang="ru-RU" dirty="0"/>
          </a:p>
          <a:p>
            <a:r>
              <a:rPr lang="ru-RU" b="1" dirty="0" smtClean="0"/>
              <a:t>Лампы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en-US" dirty="0" smtClean="0"/>
              <a:t>G5 </a:t>
            </a:r>
            <a:r>
              <a:rPr lang="ru-RU" dirty="0" smtClean="0"/>
              <a:t>- </a:t>
            </a:r>
            <a:r>
              <a:rPr lang="en-US" dirty="0"/>
              <a:t>x </a:t>
            </a:r>
            <a:r>
              <a:rPr lang="en-US" dirty="0" smtClean="0"/>
              <a:t>2</a:t>
            </a:r>
            <a:r>
              <a:rPr lang="ru-RU" dirty="0" smtClean="0"/>
              <a:t> </a:t>
            </a:r>
            <a:r>
              <a:rPr lang="en-US" dirty="0"/>
              <a:t>max</a:t>
            </a:r>
            <a:r>
              <a:rPr lang="ru-RU" dirty="0"/>
              <a:t> </a:t>
            </a:r>
            <a:r>
              <a:rPr lang="en-US" dirty="0" smtClean="0"/>
              <a:t>39W</a:t>
            </a:r>
            <a:endParaRPr lang="ru-RU" dirty="0"/>
          </a:p>
          <a:p>
            <a:r>
              <a:rPr lang="ru-RU" b="1" dirty="0"/>
              <a:t>Напряжение</a:t>
            </a:r>
            <a:r>
              <a:rPr lang="ru-RU" dirty="0"/>
              <a:t> – </a:t>
            </a:r>
            <a:r>
              <a:rPr lang="ru-RU" dirty="0" smtClean="0"/>
              <a:t>220</a:t>
            </a:r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63" y="855279"/>
            <a:ext cx="3025666" cy="302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26938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3877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Lucien Monic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0610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встраиваемый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 19 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1657" y="404692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Производство</a:t>
            </a:r>
            <a:r>
              <a:rPr lang="ru-RU" dirty="0"/>
              <a:t> – </a:t>
            </a:r>
            <a:r>
              <a:rPr lang="ru-RU" dirty="0" smtClean="0"/>
              <a:t>Италия</a:t>
            </a:r>
            <a:endParaRPr lang="ru-RU" dirty="0"/>
          </a:p>
          <a:p>
            <a:r>
              <a:rPr lang="ru-RU" dirty="0"/>
              <a:t>Средняя </a:t>
            </a:r>
            <a:r>
              <a:rPr lang="ru-RU" b="1" dirty="0"/>
              <a:t>цена</a:t>
            </a:r>
            <a:r>
              <a:rPr lang="ru-RU" dirty="0"/>
              <a:t> по предложениям в интернете </a:t>
            </a:r>
            <a:r>
              <a:rPr lang="ru-RU" dirty="0" smtClean="0"/>
              <a:t>108 </a:t>
            </a:r>
            <a:r>
              <a:rPr lang="ru-RU" dirty="0"/>
              <a:t>евро	</a:t>
            </a:r>
          </a:p>
          <a:p>
            <a:r>
              <a:rPr lang="ru-RU" dirty="0"/>
              <a:t>Розничная цена от </a:t>
            </a:r>
            <a:r>
              <a:rPr lang="en-US" i="1" dirty="0" err="1"/>
              <a:t>Svetloff</a:t>
            </a:r>
            <a:r>
              <a:rPr lang="ru-RU" dirty="0"/>
              <a:t> – </a:t>
            </a:r>
            <a:r>
              <a:rPr lang="ru-RU" b="1" dirty="0" smtClean="0"/>
              <a:t>54 евро</a:t>
            </a:r>
            <a:endParaRPr lang="en-US" b="1" dirty="0" smtClean="0"/>
          </a:p>
          <a:p>
            <a:endParaRPr lang="ru-RU" dirty="0"/>
          </a:p>
          <a:p>
            <a:r>
              <a:rPr lang="ru-RU" b="1" dirty="0"/>
              <a:t>Арматура</a:t>
            </a:r>
            <a:r>
              <a:rPr lang="ru-RU" dirty="0"/>
              <a:t>/</a:t>
            </a:r>
            <a:r>
              <a:rPr lang="ru-RU" b="1" dirty="0"/>
              <a:t>цвет</a:t>
            </a:r>
            <a:r>
              <a:rPr lang="ru-RU" dirty="0"/>
              <a:t> – </a:t>
            </a:r>
            <a:r>
              <a:rPr lang="ru-RU" dirty="0" smtClean="0"/>
              <a:t>металл/серебряный</a:t>
            </a:r>
            <a:endParaRPr lang="ru-RU" dirty="0"/>
          </a:p>
          <a:p>
            <a:r>
              <a:rPr lang="ru-RU" b="1" dirty="0" smtClean="0"/>
              <a:t>Высота/глубина/ширина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en-US" dirty="0" smtClean="0"/>
              <a:t>2</a:t>
            </a:r>
            <a:r>
              <a:rPr lang="ru-RU" dirty="0" smtClean="0"/>
              <a:t>см/ </a:t>
            </a:r>
            <a:r>
              <a:rPr lang="en-US" dirty="0" smtClean="0"/>
              <a:t>10</a:t>
            </a:r>
            <a:r>
              <a:rPr lang="ru-RU" dirty="0" smtClean="0"/>
              <a:t>см/</a:t>
            </a:r>
            <a:r>
              <a:rPr lang="en-US" dirty="0" smtClean="0"/>
              <a:t>10</a:t>
            </a:r>
            <a:r>
              <a:rPr lang="ru-RU" dirty="0" smtClean="0"/>
              <a:t>см</a:t>
            </a:r>
            <a:endParaRPr lang="ru-RU" dirty="0"/>
          </a:p>
          <a:p>
            <a:r>
              <a:rPr lang="ru-RU" b="1" dirty="0" smtClean="0"/>
              <a:t>Лампы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en-US" dirty="0" smtClean="0"/>
              <a:t>GU5,3</a:t>
            </a:r>
            <a:r>
              <a:rPr lang="ru-RU" dirty="0" smtClean="0"/>
              <a:t>- </a:t>
            </a:r>
            <a:r>
              <a:rPr lang="en-US" dirty="0"/>
              <a:t>x </a:t>
            </a:r>
            <a:r>
              <a:rPr lang="ru-RU" dirty="0" smtClean="0"/>
              <a:t>1 </a:t>
            </a:r>
            <a:r>
              <a:rPr lang="en-US" dirty="0"/>
              <a:t>max</a:t>
            </a:r>
            <a:r>
              <a:rPr lang="ru-RU" dirty="0"/>
              <a:t> </a:t>
            </a:r>
            <a:r>
              <a:rPr lang="ru-RU" dirty="0" smtClean="0"/>
              <a:t>35</a:t>
            </a:r>
            <a:r>
              <a:rPr lang="en-US" dirty="0" smtClean="0"/>
              <a:t>W</a:t>
            </a:r>
            <a:endParaRPr lang="ru-RU" dirty="0"/>
          </a:p>
          <a:p>
            <a:r>
              <a:rPr lang="ru-RU" b="1" dirty="0"/>
              <a:t>Напряжение</a:t>
            </a:r>
            <a:r>
              <a:rPr lang="ru-RU" dirty="0"/>
              <a:t> – </a:t>
            </a:r>
            <a:r>
              <a:rPr lang="ru-RU" dirty="0" smtClean="0"/>
              <a:t>12</a:t>
            </a:r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61" y="685955"/>
            <a:ext cx="45148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29326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3877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Lampadari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6700/A2 01 V 2278 	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74212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Производство</a:t>
            </a:r>
            <a:r>
              <a:rPr lang="ru-RU" dirty="0"/>
              <a:t> – </a:t>
            </a:r>
            <a:r>
              <a:rPr lang="ru-RU" dirty="0" smtClean="0"/>
              <a:t>Италия</a:t>
            </a:r>
            <a:endParaRPr lang="ru-RU" dirty="0"/>
          </a:p>
          <a:p>
            <a:r>
              <a:rPr lang="ru-RU" dirty="0"/>
              <a:t>Средняя </a:t>
            </a:r>
            <a:r>
              <a:rPr lang="ru-RU" b="1" dirty="0"/>
              <a:t>цена</a:t>
            </a:r>
            <a:r>
              <a:rPr lang="ru-RU" dirty="0"/>
              <a:t> по предложениям в интернете </a:t>
            </a:r>
            <a:r>
              <a:rPr lang="en-US" dirty="0" smtClean="0"/>
              <a:t>376</a:t>
            </a:r>
            <a:r>
              <a:rPr lang="ru-RU" dirty="0" smtClean="0"/>
              <a:t> </a:t>
            </a:r>
            <a:r>
              <a:rPr lang="ru-RU" dirty="0"/>
              <a:t>евро	</a:t>
            </a:r>
          </a:p>
          <a:p>
            <a:r>
              <a:rPr lang="ru-RU" dirty="0"/>
              <a:t>Розничная цена от </a:t>
            </a:r>
            <a:r>
              <a:rPr lang="en-US" i="1" dirty="0" err="1"/>
              <a:t>Svetloff</a:t>
            </a:r>
            <a:r>
              <a:rPr lang="ru-RU" dirty="0"/>
              <a:t> – </a:t>
            </a:r>
            <a:r>
              <a:rPr lang="ru-RU" b="1" dirty="0" smtClean="0"/>
              <a:t>288 евро</a:t>
            </a:r>
            <a:endParaRPr lang="en-US" b="1" dirty="0" smtClean="0"/>
          </a:p>
          <a:p>
            <a:endParaRPr lang="ru-RU" dirty="0"/>
          </a:p>
          <a:p>
            <a:r>
              <a:rPr lang="ru-RU" b="1" dirty="0"/>
              <a:t>Арматура</a:t>
            </a:r>
            <a:r>
              <a:rPr lang="ru-RU" dirty="0"/>
              <a:t>/</a:t>
            </a:r>
            <a:r>
              <a:rPr lang="ru-RU" b="1" dirty="0"/>
              <a:t>цвет</a:t>
            </a:r>
            <a:r>
              <a:rPr lang="ru-RU" dirty="0"/>
              <a:t> – </a:t>
            </a:r>
            <a:r>
              <a:rPr lang="ru-RU" dirty="0" smtClean="0"/>
              <a:t>металл/коричнево-золотой</a:t>
            </a:r>
            <a:endParaRPr lang="ru-RU" dirty="0"/>
          </a:p>
          <a:p>
            <a:r>
              <a:rPr lang="ru-RU" b="1" dirty="0" smtClean="0"/>
              <a:t>Высота/глубина/ширина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en-US" dirty="0" smtClean="0"/>
              <a:t>36</a:t>
            </a:r>
            <a:r>
              <a:rPr lang="ru-RU" dirty="0" smtClean="0"/>
              <a:t>см/</a:t>
            </a:r>
            <a:r>
              <a:rPr lang="en-US" dirty="0" smtClean="0"/>
              <a:t>7</a:t>
            </a:r>
            <a:r>
              <a:rPr lang="ru-RU" dirty="0" smtClean="0"/>
              <a:t>см/</a:t>
            </a:r>
            <a:r>
              <a:rPr lang="en-US" dirty="0" smtClean="0"/>
              <a:t>11</a:t>
            </a:r>
            <a:r>
              <a:rPr lang="ru-RU" dirty="0" smtClean="0"/>
              <a:t>см</a:t>
            </a:r>
            <a:endParaRPr lang="ru-RU" dirty="0"/>
          </a:p>
          <a:p>
            <a:r>
              <a:rPr lang="ru-RU" b="1" dirty="0" smtClean="0"/>
              <a:t>Лампы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en-US" dirty="0" smtClean="0"/>
              <a:t>E14</a:t>
            </a:r>
            <a:r>
              <a:rPr lang="ru-RU" dirty="0" smtClean="0"/>
              <a:t>- </a:t>
            </a:r>
            <a:r>
              <a:rPr lang="en-US" dirty="0"/>
              <a:t>x </a:t>
            </a:r>
            <a:r>
              <a:rPr lang="en-US" dirty="0" smtClean="0"/>
              <a:t>2</a:t>
            </a:r>
            <a:r>
              <a:rPr lang="ru-RU" dirty="0" smtClean="0"/>
              <a:t> </a:t>
            </a:r>
            <a:r>
              <a:rPr lang="en-US" dirty="0"/>
              <a:t>max</a:t>
            </a:r>
            <a:r>
              <a:rPr lang="ru-RU" dirty="0"/>
              <a:t> </a:t>
            </a:r>
            <a:r>
              <a:rPr lang="en-US" dirty="0" smtClean="0"/>
              <a:t>60W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57" y="332012"/>
            <a:ext cx="465772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09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4943" y="470263"/>
            <a:ext cx="2769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6E0F08"/>
                </a:solidFill>
                <a:latin typeface="Arial" panose="020B0604020202020204" pitchFamily="34" charset="0"/>
              </a:rPr>
              <a:t>Artemide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4942" y="1293223"/>
            <a:ext cx="46769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0315030A MELAMPO table - black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2148" y="3069771"/>
            <a:ext cx="5068389" cy="3181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интернете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металл/черный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пергамент/черный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 /Ширина/Высота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/>
              <a:t>350/350/</a:t>
            </a:r>
            <a:r>
              <a:rPr lang="en-US" dirty="0" smtClean="0"/>
              <a:t>836 </a:t>
            </a:r>
            <a:r>
              <a:rPr lang="ru-RU" dirty="0" smtClean="0"/>
              <a:t>мм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E27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/>
              <a:t>2</a:t>
            </a:r>
            <a:r>
              <a:rPr lang="ru-RU" dirty="0" smtClean="0"/>
              <a:t> </a:t>
            </a:r>
            <a:r>
              <a:rPr lang="ru-RU" dirty="0"/>
              <a:t>х </a:t>
            </a:r>
            <a:r>
              <a:rPr lang="en-US" dirty="0" smtClean="0"/>
              <a:t>52</a:t>
            </a:r>
            <a:r>
              <a:rPr lang="ru-RU" dirty="0" smtClean="0"/>
              <a:t> Вт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646" y="1178149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8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0446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da-DK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 2-1160/1 alt-gold   (exkl. G9/60W</a:t>
            </a:r>
            <a:r>
              <a:rPr lang="da-DK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9003090209248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3970" y="394182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Производство</a:t>
            </a:r>
            <a:r>
              <a:rPr lang="ru-RU" dirty="0"/>
              <a:t> – </a:t>
            </a:r>
            <a:r>
              <a:rPr lang="ru-RU" dirty="0" smtClean="0"/>
              <a:t>Австрия</a:t>
            </a:r>
            <a:endParaRPr lang="ru-RU" dirty="0"/>
          </a:p>
          <a:p>
            <a:r>
              <a:rPr lang="ru-RU" dirty="0"/>
              <a:t>Средняя </a:t>
            </a:r>
            <a:r>
              <a:rPr lang="ru-RU" b="1" dirty="0"/>
              <a:t>цена</a:t>
            </a:r>
            <a:r>
              <a:rPr lang="ru-RU" dirty="0"/>
              <a:t> по предложениям в интернете </a:t>
            </a:r>
            <a:r>
              <a:rPr lang="en-US" dirty="0" smtClean="0"/>
              <a:t>110</a:t>
            </a:r>
            <a:r>
              <a:rPr lang="ru-RU" dirty="0" smtClean="0"/>
              <a:t> </a:t>
            </a:r>
            <a:r>
              <a:rPr lang="ru-RU" dirty="0"/>
              <a:t>евро	</a:t>
            </a:r>
          </a:p>
          <a:p>
            <a:r>
              <a:rPr lang="ru-RU" dirty="0"/>
              <a:t>Розничная цена от </a:t>
            </a:r>
            <a:r>
              <a:rPr lang="en-US" i="1" dirty="0" err="1"/>
              <a:t>Svetloff</a:t>
            </a:r>
            <a:r>
              <a:rPr lang="ru-RU" dirty="0"/>
              <a:t> – </a:t>
            </a:r>
            <a:r>
              <a:rPr lang="ru-RU" b="1" dirty="0" smtClean="0"/>
              <a:t>37,7 евро</a:t>
            </a:r>
          </a:p>
          <a:p>
            <a:endParaRPr lang="ru-RU" dirty="0"/>
          </a:p>
          <a:p>
            <a:r>
              <a:rPr lang="ru-RU" b="1" dirty="0"/>
              <a:t>Арматура</a:t>
            </a:r>
            <a:r>
              <a:rPr lang="ru-RU" dirty="0"/>
              <a:t>/</a:t>
            </a:r>
            <a:r>
              <a:rPr lang="ru-RU" b="1" dirty="0"/>
              <a:t>цвет</a:t>
            </a:r>
            <a:r>
              <a:rPr lang="ru-RU" dirty="0"/>
              <a:t> – </a:t>
            </a:r>
            <a:r>
              <a:rPr lang="ru-RU" dirty="0" smtClean="0"/>
              <a:t>керамика/старое золото</a:t>
            </a:r>
            <a:endParaRPr lang="ru-RU" dirty="0"/>
          </a:p>
          <a:p>
            <a:r>
              <a:rPr lang="ru-RU" b="1" dirty="0" smtClean="0"/>
              <a:t>Высота/глубина/ширина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en-US" dirty="0" smtClean="0"/>
              <a:t>16,5</a:t>
            </a:r>
            <a:r>
              <a:rPr lang="ru-RU" dirty="0" smtClean="0"/>
              <a:t>см </a:t>
            </a:r>
            <a:r>
              <a:rPr lang="ru-RU" dirty="0"/>
              <a:t>/ </a:t>
            </a:r>
            <a:r>
              <a:rPr lang="en-US" dirty="0" smtClean="0"/>
              <a:t>0,87</a:t>
            </a:r>
            <a:r>
              <a:rPr lang="ru-RU" dirty="0" smtClean="0"/>
              <a:t>см /</a:t>
            </a:r>
            <a:r>
              <a:rPr lang="en-US" dirty="0" smtClean="0"/>
              <a:t>17,8</a:t>
            </a:r>
            <a:r>
              <a:rPr lang="ru-RU" dirty="0" smtClean="0"/>
              <a:t>см</a:t>
            </a:r>
            <a:endParaRPr lang="ru-RU" dirty="0"/>
          </a:p>
          <a:p>
            <a:r>
              <a:rPr lang="ru-RU" b="1" dirty="0" smtClean="0"/>
              <a:t>Лампы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en-US" dirty="0" smtClean="0"/>
              <a:t>G9</a:t>
            </a:r>
            <a:r>
              <a:rPr lang="ru-RU" dirty="0" smtClean="0"/>
              <a:t> </a:t>
            </a:r>
            <a:r>
              <a:rPr lang="en-US" dirty="0"/>
              <a:t>x </a:t>
            </a:r>
            <a:r>
              <a:rPr lang="en-US" dirty="0" smtClean="0"/>
              <a:t>1</a:t>
            </a:r>
            <a:r>
              <a:rPr lang="ru-RU" dirty="0" smtClean="0"/>
              <a:t> </a:t>
            </a:r>
            <a:r>
              <a:rPr lang="en-US" dirty="0"/>
              <a:t>max</a:t>
            </a:r>
            <a:r>
              <a:rPr lang="ru-RU" dirty="0"/>
              <a:t> </a:t>
            </a:r>
            <a:r>
              <a:rPr lang="en-US" dirty="0" smtClean="0"/>
              <a:t>60W</a:t>
            </a:r>
            <a:endParaRPr lang="ru-RU" dirty="0"/>
          </a:p>
          <a:p>
            <a:r>
              <a:rPr lang="ru-RU" b="1" dirty="0"/>
              <a:t>Напряжение</a:t>
            </a:r>
            <a:r>
              <a:rPr lang="ru-RU" dirty="0"/>
              <a:t> – </a:t>
            </a:r>
            <a:r>
              <a:rPr lang="ru-RU" dirty="0" smtClean="0"/>
              <a:t>230</a:t>
            </a:r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17" y="1030911"/>
            <a:ext cx="40957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96957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19159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Люстра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LU1531/8 ANTIK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3970" y="394182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Производство</a:t>
            </a:r>
            <a:r>
              <a:rPr lang="ru-RU" dirty="0"/>
              <a:t> – </a:t>
            </a:r>
            <a:r>
              <a:rPr lang="ru-RU" dirty="0" smtClean="0"/>
              <a:t>Австрия</a:t>
            </a:r>
            <a:endParaRPr lang="ru-RU" dirty="0"/>
          </a:p>
          <a:p>
            <a:r>
              <a:rPr lang="ru-RU" dirty="0"/>
              <a:t>Средняя </a:t>
            </a:r>
            <a:r>
              <a:rPr lang="ru-RU" b="1" dirty="0"/>
              <a:t>цена</a:t>
            </a:r>
            <a:r>
              <a:rPr lang="ru-RU" dirty="0"/>
              <a:t> по предложениям в интернете 	</a:t>
            </a:r>
          </a:p>
          <a:p>
            <a:r>
              <a:rPr lang="ru-RU" dirty="0"/>
              <a:t>Розничная цена от </a:t>
            </a:r>
            <a:r>
              <a:rPr lang="en-US" i="1" dirty="0" err="1"/>
              <a:t>Svetloff</a:t>
            </a:r>
            <a:r>
              <a:rPr lang="ru-RU" dirty="0"/>
              <a:t> – </a:t>
            </a:r>
            <a:endParaRPr lang="ru-RU" b="1" dirty="0" smtClean="0"/>
          </a:p>
          <a:p>
            <a:endParaRPr lang="ru-RU" dirty="0"/>
          </a:p>
          <a:p>
            <a:r>
              <a:rPr lang="ru-RU" b="1" dirty="0"/>
              <a:t>Арматура</a:t>
            </a:r>
            <a:r>
              <a:rPr lang="ru-RU" dirty="0"/>
              <a:t>/</a:t>
            </a:r>
            <a:r>
              <a:rPr lang="ru-RU" b="1" dirty="0"/>
              <a:t>цвет</a:t>
            </a:r>
            <a:r>
              <a:rPr lang="ru-RU" dirty="0"/>
              <a:t> – </a:t>
            </a:r>
            <a:r>
              <a:rPr lang="ru-RU" dirty="0" smtClean="0"/>
              <a:t>металл/античная латунь</a:t>
            </a:r>
            <a:endParaRPr lang="ru-RU" dirty="0"/>
          </a:p>
          <a:p>
            <a:r>
              <a:rPr lang="ru-RU" b="1" dirty="0" smtClean="0"/>
              <a:t>Высота/диаметр</a:t>
            </a:r>
            <a:r>
              <a:rPr lang="ru-RU" dirty="0" smtClean="0"/>
              <a:t>– </a:t>
            </a:r>
            <a:r>
              <a:rPr lang="ru-RU" dirty="0"/>
              <a:t> </a:t>
            </a:r>
            <a:r>
              <a:rPr lang="ru-RU" dirty="0" smtClean="0"/>
              <a:t>60 см / 80 см</a:t>
            </a:r>
            <a:endParaRPr lang="ru-RU" dirty="0"/>
          </a:p>
          <a:p>
            <a:r>
              <a:rPr lang="ru-RU" b="1" dirty="0" smtClean="0"/>
              <a:t>Лампы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Е14 </a:t>
            </a:r>
            <a:r>
              <a:rPr lang="en-US" dirty="0"/>
              <a:t>x </a:t>
            </a:r>
            <a:r>
              <a:rPr lang="ru-RU" dirty="0"/>
              <a:t>8</a:t>
            </a:r>
            <a:r>
              <a:rPr lang="ru-RU" dirty="0" smtClean="0"/>
              <a:t> </a:t>
            </a:r>
            <a:r>
              <a:rPr lang="en-US" dirty="0"/>
              <a:t>max</a:t>
            </a:r>
            <a:r>
              <a:rPr lang="ru-RU" dirty="0"/>
              <a:t> 4</a:t>
            </a:r>
            <a:r>
              <a:rPr lang="en-US" dirty="0" smtClean="0"/>
              <a:t>0W</a:t>
            </a:r>
            <a:endParaRPr lang="ru-RU" dirty="0"/>
          </a:p>
          <a:p>
            <a:r>
              <a:rPr lang="ru-RU" b="1" dirty="0"/>
              <a:t>Напряжение</a:t>
            </a:r>
            <a:r>
              <a:rPr lang="ru-RU" dirty="0"/>
              <a:t> – </a:t>
            </a:r>
            <a:r>
              <a:rPr lang="ru-RU" dirty="0" smtClean="0"/>
              <a:t>220</a:t>
            </a:r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575" y="807992"/>
            <a:ext cx="46672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0312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 International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15311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0283 chrome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3970" y="394182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Производство</a:t>
            </a:r>
            <a:r>
              <a:rPr lang="ru-RU" dirty="0"/>
              <a:t> – </a:t>
            </a:r>
            <a:r>
              <a:rPr lang="ru-RU" dirty="0" smtClean="0"/>
              <a:t>Италия</a:t>
            </a:r>
            <a:endParaRPr lang="ru-RU" dirty="0"/>
          </a:p>
          <a:p>
            <a:r>
              <a:rPr lang="ru-RU" dirty="0"/>
              <a:t>Средняя </a:t>
            </a:r>
            <a:r>
              <a:rPr lang="ru-RU" b="1" dirty="0"/>
              <a:t>цена</a:t>
            </a:r>
            <a:r>
              <a:rPr lang="ru-RU" dirty="0"/>
              <a:t> по предложениям в интернете 	</a:t>
            </a:r>
          </a:p>
          <a:p>
            <a:r>
              <a:rPr lang="ru-RU" dirty="0"/>
              <a:t>Розничная цена от </a:t>
            </a:r>
            <a:r>
              <a:rPr lang="en-US" i="1" dirty="0" err="1"/>
              <a:t>Svetloff</a:t>
            </a:r>
            <a:r>
              <a:rPr lang="ru-RU" dirty="0"/>
              <a:t> – </a:t>
            </a:r>
            <a:endParaRPr lang="ru-RU" b="1" dirty="0" smtClean="0"/>
          </a:p>
          <a:p>
            <a:endParaRPr lang="ru-RU" dirty="0"/>
          </a:p>
          <a:p>
            <a:r>
              <a:rPr lang="ru-RU" b="1" dirty="0"/>
              <a:t>Арматура</a:t>
            </a:r>
            <a:r>
              <a:rPr lang="ru-RU" dirty="0"/>
              <a:t>/</a:t>
            </a:r>
            <a:r>
              <a:rPr lang="ru-RU" b="1" dirty="0"/>
              <a:t>цвет</a:t>
            </a:r>
            <a:r>
              <a:rPr lang="ru-RU" dirty="0"/>
              <a:t> – </a:t>
            </a:r>
            <a:r>
              <a:rPr lang="ru-RU" dirty="0" smtClean="0"/>
              <a:t>металл/хором</a:t>
            </a:r>
            <a:endParaRPr lang="ru-RU" dirty="0"/>
          </a:p>
          <a:p>
            <a:r>
              <a:rPr lang="ru-RU" b="1" dirty="0" smtClean="0"/>
              <a:t>Ширина/глубина/высота</a:t>
            </a:r>
            <a:r>
              <a:rPr lang="ru-RU" dirty="0" smtClean="0"/>
              <a:t>–  60 см / 80 см</a:t>
            </a:r>
            <a:endParaRPr lang="ru-RU" dirty="0"/>
          </a:p>
          <a:p>
            <a:r>
              <a:rPr lang="ru-RU" b="1" dirty="0" smtClean="0"/>
              <a:t>Лампы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en-US" dirty="0"/>
              <a:t>R7S</a:t>
            </a:r>
            <a:r>
              <a:rPr lang="ru-RU" dirty="0" smtClean="0"/>
              <a:t> </a:t>
            </a:r>
            <a:r>
              <a:rPr lang="en-US" dirty="0"/>
              <a:t>x </a:t>
            </a:r>
            <a:r>
              <a:rPr lang="ru-RU" dirty="0" smtClean="0"/>
              <a:t>2 х 200</a:t>
            </a:r>
            <a:r>
              <a:rPr lang="en-US" dirty="0" smtClean="0"/>
              <a:t>W</a:t>
            </a:r>
            <a:endParaRPr lang="ru-RU" dirty="0"/>
          </a:p>
          <a:p>
            <a:r>
              <a:rPr lang="ru-RU" b="1" dirty="0"/>
              <a:t>Напряжение</a:t>
            </a:r>
            <a:r>
              <a:rPr lang="ru-RU" dirty="0"/>
              <a:t> – </a:t>
            </a:r>
            <a:r>
              <a:rPr lang="ru-RU" dirty="0" smtClean="0"/>
              <a:t>220</a:t>
            </a:r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417" t="25760" r="9180" b="26969"/>
          <a:stretch/>
        </p:blipFill>
        <p:spPr>
          <a:xfrm>
            <a:off x="7001692" y="1149532"/>
            <a:ext cx="4323806" cy="377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12837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3877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 di Murano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2966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7666/A2 </a:t>
            </a:r>
            <a:r>
              <a:rPr lang="en-US" dirty="0" err="1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PAGLiESCO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/AMBER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50039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Производство</a:t>
            </a:r>
            <a:r>
              <a:rPr lang="ru-RU" dirty="0"/>
              <a:t> – </a:t>
            </a:r>
            <a:r>
              <a:rPr lang="ru-RU" dirty="0" smtClean="0"/>
              <a:t>Италия</a:t>
            </a:r>
            <a:endParaRPr lang="ru-RU" dirty="0"/>
          </a:p>
          <a:p>
            <a:r>
              <a:rPr lang="ru-RU" dirty="0"/>
              <a:t>Средняя </a:t>
            </a:r>
            <a:r>
              <a:rPr lang="ru-RU" b="1" dirty="0"/>
              <a:t>цена</a:t>
            </a:r>
            <a:r>
              <a:rPr lang="ru-RU" dirty="0"/>
              <a:t> по предложениям в интернете </a:t>
            </a:r>
            <a:r>
              <a:rPr lang="ru-RU" dirty="0" smtClean="0"/>
              <a:t>608 </a:t>
            </a:r>
            <a:r>
              <a:rPr lang="ru-RU" dirty="0"/>
              <a:t>евро	</a:t>
            </a:r>
          </a:p>
          <a:p>
            <a:r>
              <a:rPr lang="ru-RU" dirty="0"/>
              <a:t>Розничная цена от </a:t>
            </a:r>
            <a:r>
              <a:rPr lang="en-US" i="1" dirty="0" err="1"/>
              <a:t>Svetloff</a:t>
            </a:r>
            <a:r>
              <a:rPr lang="ru-RU" dirty="0"/>
              <a:t> – </a:t>
            </a:r>
            <a:r>
              <a:rPr lang="ru-RU" b="1" dirty="0" smtClean="0"/>
              <a:t>256,85 евро</a:t>
            </a:r>
          </a:p>
          <a:p>
            <a:endParaRPr lang="ru-RU" dirty="0"/>
          </a:p>
          <a:p>
            <a:r>
              <a:rPr lang="ru-RU" b="1" dirty="0" smtClean="0"/>
              <a:t>Арматура</a:t>
            </a:r>
            <a:r>
              <a:rPr lang="ru-RU" dirty="0" smtClean="0"/>
              <a:t> –</a:t>
            </a:r>
            <a:r>
              <a:rPr lang="en-US" dirty="0" smtClean="0"/>
              <a:t> </a:t>
            </a:r>
            <a:r>
              <a:rPr lang="ru-RU" dirty="0" smtClean="0"/>
              <a:t>металл, </a:t>
            </a:r>
            <a:r>
              <a:rPr lang="ru-RU" dirty="0" err="1" smtClean="0"/>
              <a:t>муранское</a:t>
            </a:r>
            <a:r>
              <a:rPr lang="ru-RU" dirty="0" smtClean="0"/>
              <a:t> стекло/палевый, дымчатый</a:t>
            </a:r>
            <a:endParaRPr lang="ru-RU" dirty="0"/>
          </a:p>
          <a:p>
            <a:r>
              <a:rPr lang="ru-RU" b="1" dirty="0" smtClean="0"/>
              <a:t>Высота/ширина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30см </a:t>
            </a:r>
            <a:r>
              <a:rPr lang="ru-RU" dirty="0"/>
              <a:t>/ </a:t>
            </a:r>
            <a:r>
              <a:rPr lang="ru-RU" dirty="0" smtClean="0"/>
              <a:t>35см</a:t>
            </a:r>
            <a:endParaRPr lang="ru-RU" dirty="0"/>
          </a:p>
          <a:p>
            <a:r>
              <a:rPr lang="ru-RU" b="1" dirty="0"/>
              <a:t>Рожки – </a:t>
            </a:r>
            <a:r>
              <a:rPr lang="ru-RU" dirty="0" smtClean="0"/>
              <a:t>2 </a:t>
            </a:r>
            <a:r>
              <a:rPr lang="ru-RU" dirty="0"/>
              <a:t>шт.</a:t>
            </a:r>
          </a:p>
          <a:p>
            <a:r>
              <a:rPr lang="ru-RU" b="1" dirty="0"/>
              <a:t>Лампы</a:t>
            </a:r>
            <a:r>
              <a:rPr lang="ru-RU" dirty="0"/>
              <a:t> – </a:t>
            </a:r>
            <a:r>
              <a:rPr lang="en-US" dirty="0" smtClean="0"/>
              <a:t>E14</a:t>
            </a:r>
            <a:r>
              <a:rPr lang="ru-RU" dirty="0" smtClean="0"/>
              <a:t>- </a:t>
            </a:r>
            <a:r>
              <a:rPr lang="en-US" dirty="0"/>
              <a:t>x </a:t>
            </a:r>
            <a:r>
              <a:rPr lang="en-US" dirty="0" smtClean="0"/>
              <a:t>2</a:t>
            </a:r>
            <a:r>
              <a:rPr lang="ru-RU" dirty="0" smtClean="0"/>
              <a:t> </a:t>
            </a:r>
            <a:r>
              <a:rPr lang="en-US" dirty="0"/>
              <a:t>max</a:t>
            </a:r>
            <a:r>
              <a:rPr lang="ru-RU" dirty="0"/>
              <a:t> </a:t>
            </a:r>
            <a:r>
              <a:rPr lang="en-US" dirty="0" smtClean="0"/>
              <a:t>60W</a:t>
            </a:r>
            <a:endParaRPr lang="ru-RU" dirty="0"/>
          </a:p>
          <a:p>
            <a:r>
              <a:rPr lang="ru-RU" b="1" dirty="0"/>
              <a:t>Напряжение</a:t>
            </a:r>
            <a:r>
              <a:rPr lang="ru-RU" dirty="0"/>
              <a:t> – </a:t>
            </a:r>
            <a:r>
              <a:rPr lang="en-US" dirty="0" smtClean="0"/>
              <a:t>220V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04" y="798520"/>
            <a:ext cx="3972479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43651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Vanlux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781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en-US" dirty="0" err="1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Veroca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dirty="0" err="1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3889274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Производство</a:t>
            </a:r>
            <a:r>
              <a:rPr lang="ru-RU" dirty="0"/>
              <a:t> – </a:t>
            </a:r>
            <a:r>
              <a:rPr lang="ru-RU" dirty="0" smtClean="0"/>
              <a:t>Испания</a:t>
            </a:r>
            <a:endParaRPr lang="ru-RU" dirty="0"/>
          </a:p>
          <a:p>
            <a:r>
              <a:rPr lang="ru-RU" dirty="0"/>
              <a:t>Средняя </a:t>
            </a:r>
            <a:r>
              <a:rPr lang="ru-RU" b="1" dirty="0"/>
              <a:t>цена</a:t>
            </a:r>
            <a:r>
              <a:rPr lang="ru-RU" dirty="0"/>
              <a:t> по предложениям в интернете </a:t>
            </a:r>
            <a:r>
              <a:rPr lang="ru-RU" dirty="0" smtClean="0"/>
              <a:t>560 </a:t>
            </a:r>
            <a:r>
              <a:rPr lang="ru-RU" dirty="0"/>
              <a:t>евро	</a:t>
            </a:r>
          </a:p>
          <a:p>
            <a:r>
              <a:rPr lang="ru-RU" dirty="0"/>
              <a:t>Розничная цена от </a:t>
            </a:r>
            <a:r>
              <a:rPr lang="en-US" i="1" dirty="0" err="1"/>
              <a:t>Svetloff</a:t>
            </a:r>
            <a:r>
              <a:rPr lang="ru-RU" dirty="0"/>
              <a:t> – </a:t>
            </a:r>
            <a:r>
              <a:rPr lang="ru-RU" b="1" dirty="0" smtClean="0"/>
              <a:t>339,89 евро</a:t>
            </a:r>
          </a:p>
          <a:p>
            <a:endParaRPr lang="ru-RU" dirty="0"/>
          </a:p>
          <a:p>
            <a:r>
              <a:rPr lang="ru-RU" b="1" dirty="0"/>
              <a:t>Арматура</a:t>
            </a:r>
            <a:r>
              <a:rPr lang="ru-RU" dirty="0"/>
              <a:t>/</a:t>
            </a:r>
            <a:r>
              <a:rPr lang="ru-RU" b="1" dirty="0"/>
              <a:t>цвет</a:t>
            </a:r>
            <a:r>
              <a:rPr lang="ru-RU" dirty="0"/>
              <a:t> – </a:t>
            </a:r>
            <a:r>
              <a:rPr lang="ru-RU" dirty="0" smtClean="0"/>
              <a:t>металл/хром</a:t>
            </a:r>
            <a:endParaRPr lang="ru-RU" dirty="0"/>
          </a:p>
          <a:p>
            <a:r>
              <a:rPr lang="ru-RU" b="1" dirty="0"/>
              <a:t>Абажуры </a:t>
            </a:r>
            <a:r>
              <a:rPr lang="ru-RU" dirty="0" smtClean="0"/>
              <a:t>– текстиль/желтый</a:t>
            </a:r>
            <a:endParaRPr lang="ru-RU" dirty="0"/>
          </a:p>
          <a:p>
            <a:r>
              <a:rPr lang="ru-RU" b="1" dirty="0" smtClean="0"/>
              <a:t>Высота/ширина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en-US" dirty="0" smtClean="0"/>
              <a:t>7</a:t>
            </a:r>
            <a:r>
              <a:rPr lang="ru-RU" dirty="0" smtClean="0"/>
              <a:t>см </a:t>
            </a:r>
            <a:r>
              <a:rPr lang="ru-RU" dirty="0"/>
              <a:t>/ </a:t>
            </a:r>
            <a:r>
              <a:rPr lang="en-US" dirty="0" smtClean="0"/>
              <a:t>105</a:t>
            </a:r>
            <a:r>
              <a:rPr lang="ru-RU" dirty="0" smtClean="0"/>
              <a:t>см </a:t>
            </a:r>
            <a:endParaRPr lang="en-US" dirty="0" smtClean="0"/>
          </a:p>
          <a:p>
            <a:r>
              <a:rPr lang="ru-RU" b="1" dirty="0" smtClean="0"/>
              <a:t>Лампы</a:t>
            </a:r>
            <a:r>
              <a:rPr lang="ru-RU" dirty="0" smtClean="0"/>
              <a:t> –</a:t>
            </a:r>
            <a:r>
              <a:rPr lang="en-US" dirty="0" smtClean="0"/>
              <a:t>G13</a:t>
            </a:r>
            <a:r>
              <a:rPr lang="ru-RU" dirty="0" smtClean="0"/>
              <a:t>- </a:t>
            </a:r>
            <a:r>
              <a:rPr lang="en-US" dirty="0"/>
              <a:t>x </a:t>
            </a:r>
            <a:r>
              <a:rPr lang="en-US" dirty="0" smtClean="0"/>
              <a:t>4</a:t>
            </a:r>
            <a:r>
              <a:rPr lang="ru-RU" dirty="0" smtClean="0"/>
              <a:t> </a:t>
            </a:r>
            <a:r>
              <a:rPr lang="en-US" dirty="0"/>
              <a:t>max</a:t>
            </a:r>
            <a:r>
              <a:rPr lang="ru-RU" dirty="0"/>
              <a:t> </a:t>
            </a:r>
            <a:r>
              <a:rPr lang="en-US" dirty="0" smtClean="0"/>
              <a:t>18W</a:t>
            </a:r>
            <a:endParaRPr lang="ru-RU" dirty="0"/>
          </a:p>
          <a:p>
            <a:r>
              <a:rPr lang="ru-RU" b="1" dirty="0"/>
              <a:t>Напряжение</a:t>
            </a:r>
            <a:r>
              <a:rPr lang="ru-RU" dirty="0"/>
              <a:t> – </a:t>
            </a:r>
            <a:r>
              <a:rPr lang="en-US" dirty="0" smtClean="0"/>
              <a:t>220V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659" y="579301"/>
            <a:ext cx="5153744" cy="35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6858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Panzeri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30610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встраиваемый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XGQ1004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5165" y="278710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Производство</a:t>
            </a:r>
            <a:r>
              <a:rPr lang="ru-RU" dirty="0"/>
              <a:t> </a:t>
            </a:r>
            <a:r>
              <a:rPr lang="ru-RU" dirty="0" smtClean="0"/>
              <a:t>–</a:t>
            </a:r>
            <a:r>
              <a:rPr lang="en-US" dirty="0" smtClean="0"/>
              <a:t> </a:t>
            </a:r>
            <a:r>
              <a:rPr lang="ru-RU" dirty="0" smtClean="0"/>
              <a:t>Италия</a:t>
            </a:r>
            <a:endParaRPr lang="en-US" dirty="0" smtClean="0"/>
          </a:p>
          <a:p>
            <a:r>
              <a:rPr lang="ru-RU" dirty="0" smtClean="0"/>
              <a:t>Средняя </a:t>
            </a:r>
            <a:r>
              <a:rPr lang="ru-RU" b="1" dirty="0"/>
              <a:t>цена</a:t>
            </a:r>
            <a:r>
              <a:rPr lang="ru-RU" dirty="0"/>
              <a:t> по предложениям в интернете </a:t>
            </a:r>
            <a:r>
              <a:rPr lang="ru-RU" dirty="0" smtClean="0"/>
              <a:t>72 </a:t>
            </a:r>
            <a:r>
              <a:rPr lang="ru-RU" dirty="0"/>
              <a:t>евро	</a:t>
            </a:r>
          </a:p>
          <a:p>
            <a:r>
              <a:rPr lang="ru-RU" dirty="0"/>
              <a:t>Розничная цена от </a:t>
            </a:r>
            <a:r>
              <a:rPr lang="en-US" i="1" dirty="0" err="1"/>
              <a:t>Svetloff</a:t>
            </a:r>
            <a:r>
              <a:rPr lang="ru-RU" dirty="0"/>
              <a:t> – </a:t>
            </a:r>
            <a:r>
              <a:rPr lang="en-US" b="1" dirty="0" smtClean="0"/>
              <a:t>35</a:t>
            </a:r>
            <a:r>
              <a:rPr lang="ru-RU" b="1" dirty="0" smtClean="0"/>
              <a:t> евро</a:t>
            </a:r>
          </a:p>
          <a:p>
            <a:endParaRPr lang="ru-RU" dirty="0"/>
          </a:p>
          <a:p>
            <a:r>
              <a:rPr lang="ru-RU" b="1" dirty="0" smtClean="0"/>
              <a:t>Декоративная </a:t>
            </a:r>
            <a:r>
              <a:rPr lang="ru-RU" b="1" dirty="0"/>
              <a:t>монтажная коробка </a:t>
            </a:r>
            <a:r>
              <a:rPr lang="ru-RU" dirty="0"/>
              <a:t>из коллекции INVISIBILI</a:t>
            </a:r>
            <a:r>
              <a:rPr lang="ru-RU" dirty="0" smtClean="0"/>
              <a:t> – гипс/белый</a:t>
            </a:r>
            <a:endParaRPr lang="en-US" dirty="0" smtClean="0"/>
          </a:p>
          <a:p>
            <a:r>
              <a:rPr lang="ru-RU" b="1" dirty="0" smtClean="0"/>
              <a:t>Высота/ширина/глубина</a:t>
            </a:r>
            <a:r>
              <a:rPr lang="ru-RU" dirty="0" smtClean="0"/>
              <a:t> –</a:t>
            </a:r>
            <a:r>
              <a:rPr lang="en-US" dirty="0" smtClean="0"/>
              <a:t> 5</a:t>
            </a:r>
            <a:r>
              <a:rPr lang="ru-RU" dirty="0" smtClean="0"/>
              <a:t>см</a:t>
            </a:r>
            <a:r>
              <a:rPr lang="en-US" dirty="0" smtClean="0"/>
              <a:t>/</a:t>
            </a:r>
            <a:r>
              <a:rPr lang="ru-RU" dirty="0" smtClean="0"/>
              <a:t>11,5см/11,5см</a:t>
            </a:r>
            <a:endParaRPr lang="en-US" dirty="0" smtClean="0"/>
          </a:p>
          <a:p>
            <a:r>
              <a:rPr lang="ru-RU" b="1" dirty="0" smtClean="0"/>
              <a:t>Лампы</a:t>
            </a:r>
            <a:r>
              <a:rPr lang="ru-RU" dirty="0" smtClean="0"/>
              <a:t> – </a:t>
            </a:r>
            <a:r>
              <a:rPr lang="en-US" dirty="0" smtClean="0"/>
              <a:t>GU5.3 x 1 max 50W</a:t>
            </a:r>
          </a:p>
          <a:p>
            <a:r>
              <a:rPr lang="ru-RU" b="1" dirty="0" smtClean="0"/>
              <a:t>Напряжение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12</a:t>
            </a:r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763" y="415713"/>
            <a:ext cx="2257425" cy="2171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804" y="332012"/>
            <a:ext cx="4085864" cy="4379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27" y="4437986"/>
            <a:ext cx="2076177" cy="21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59034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Panzeri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9533-1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5165" y="278710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Производство</a:t>
            </a:r>
            <a:r>
              <a:rPr lang="ru-RU" dirty="0"/>
              <a:t> </a:t>
            </a:r>
            <a:r>
              <a:rPr lang="ru-RU" dirty="0" smtClean="0"/>
              <a:t>–</a:t>
            </a:r>
            <a:r>
              <a:rPr lang="en-US" dirty="0" smtClean="0"/>
              <a:t> </a:t>
            </a:r>
            <a:r>
              <a:rPr lang="ru-RU" dirty="0" smtClean="0"/>
              <a:t>Италия</a:t>
            </a:r>
            <a:endParaRPr lang="en-US" dirty="0" smtClean="0"/>
          </a:p>
          <a:p>
            <a:r>
              <a:rPr lang="ru-RU" dirty="0" smtClean="0"/>
              <a:t>Средняя </a:t>
            </a:r>
            <a:r>
              <a:rPr lang="ru-RU" b="1" dirty="0"/>
              <a:t>цена</a:t>
            </a:r>
            <a:r>
              <a:rPr lang="ru-RU" dirty="0"/>
              <a:t> по предложениям в интернете </a:t>
            </a:r>
          </a:p>
          <a:p>
            <a:r>
              <a:rPr lang="ru-RU" dirty="0"/>
              <a:t>Розничная цена от </a:t>
            </a:r>
            <a:r>
              <a:rPr lang="en-US" i="1" dirty="0" err="1"/>
              <a:t>Svetloff</a:t>
            </a:r>
            <a:r>
              <a:rPr lang="ru-RU" dirty="0"/>
              <a:t> – </a:t>
            </a:r>
            <a:endParaRPr lang="ru-RU" b="1" dirty="0" smtClean="0"/>
          </a:p>
          <a:p>
            <a:r>
              <a:rPr lang="ru-RU" b="1" dirty="0" smtClean="0"/>
              <a:t>Арматура</a:t>
            </a:r>
            <a:r>
              <a:rPr lang="ru-RU" dirty="0" smtClean="0"/>
              <a:t> – металл, полированная сталь</a:t>
            </a:r>
          </a:p>
          <a:p>
            <a:r>
              <a:rPr lang="ru-RU" b="1" dirty="0" smtClean="0"/>
              <a:t>Плафон</a:t>
            </a:r>
            <a:r>
              <a:rPr lang="ru-RU" dirty="0" smtClean="0"/>
              <a:t> – стекло, белый</a:t>
            </a:r>
            <a:endParaRPr lang="ru-RU" dirty="0"/>
          </a:p>
          <a:p>
            <a:r>
              <a:rPr lang="ru-RU" b="1" dirty="0" smtClean="0"/>
              <a:t>Высота</a:t>
            </a:r>
            <a:r>
              <a:rPr lang="ru-RU" dirty="0" smtClean="0"/>
              <a:t> –</a:t>
            </a:r>
            <a:r>
              <a:rPr lang="en-US" dirty="0" smtClean="0"/>
              <a:t> 6 </a:t>
            </a:r>
            <a:r>
              <a:rPr lang="ru-RU" dirty="0" smtClean="0"/>
              <a:t>см</a:t>
            </a:r>
            <a:endParaRPr lang="en-US" dirty="0" smtClean="0"/>
          </a:p>
          <a:p>
            <a:r>
              <a:rPr lang="ru-RU" b="1" dirty="0" smtClean="0"/>
              <a:t>Лампы</a:t>
            </a:r>
            <a:r>
              <a:rPr lang="ru-RU" dirty="0" smtClean="0"/>
              <a:t> – </a:t>
            </a:r>
            <a:r>
              <a:rPr lang="en-US" dirty="0" smtClean="0"/>
              <a:t>G</a:t>
            </a:r>
            <a:r>
              <a:rPr lang="ru-RU" dirty="0" smtClean="0"/>
              <a:t>9</a:t>
            </a:r>
            <a:r>
              <a:rPr lang="en-US" dirty="0" smtClean="0"/>
              <a:t> x 1 max </a:t>
            </a:r>
            <a:r>
              <a:rPr lang="ru-RU" dirty="0" smtClean="0"/>
              <a:t>48</a:t>
            </a:r>
            <a:r>
              <a:rPr lang="en-US" dirty="0" smtClean="0"/>
              <a:t>W</a:t>
            </a:r>
          </a:p>
          <a:p>
            <a:r>
              <a:rPr lang="ru-RU" b="1" dirty="0" smtClean="0"/>
              <a:t>Напряжение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12</a:t>
            </a:r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766" y="1039898"/>
            <a:ext cx="4616952" cy="377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30671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/>
              <a:t>Производство</a:t>
            </a:r>
            <a:r>
              <a:rPr lang="ru-RU" sz="7200" dirty="0"/>
              <a:t> – </a:t>
            </a:r>
            <a:r>
              <a:rPr lang="ru-RU" sz="7200" dirty="0" smtClean="0"/>
              <a:t>Китай</a:t>
            </a:r>
            <a:endParaRPr lang="ru-RU" sz="7200" dirty="0"/>
          </a:p>
          <a:p>
            <a:pPr algn="l"/>
            <a:endParaRPr lang="ru-RU" sz="7200" dirty="0" smtClean="0"/>
          </a:p>
          <a:p>
            <a:pPr algn="l"/>
            <a:r>
              <a:rPr lang="ru-RU" sz="7200" dirty="0" smtClean="0"/>
              <a:t>Средняя </a:t>
            </a:r>
            <a:r>
              <a:rPr lang="ru-RU" sz="7200" b="1" dirty="0"/>
              <a:t>цена</a:t>
            </a:r>
            <a:r>
              <a:rPr lang="ru-RU" sz="7200" dirty="0"/>
              <a:t> по предложениям в интернете </a:t>
            </a:r>
            <a:endParaRPr lang="ru-RU" sz="7200" dirty="0" smtClean="0"/>
          </a:p>
          <a:p>
            <a:pPr algn="l"/>
            <a:r>
              <a:rPr lang="ru-RU" sz="7200" dirty="0" smtClean="0"/>
              <a:t>Розничная цена от </a:t>
            </a:r>
            <a:r>
              <a:rPr lang="en-US" sz="7200" i="1" dirty="0" err="1" smtClean="0"/>
              <a:t>Svetloff</a:t>
            </a:r>
            <a:r>
              <a:rPr lang="en-US" sz="7200" dirty="0" smtClean="0"/>
              <a:t> </a:t>
            </a:r>
            <a:r>
              <a:rPr lang="ru-RU" sz="7200" dirty="0" smtClean="0"/>
              <a:t>– </a:t>
            </a:r>
            <a:endParaRPr lang="ru-RU" sz="7200" dirty="0"/>
          </a:p>
          <a:p>
            <a:pPr algn="l"/>
            <a:r>
              <a:rPr lang="ru-RU" sz="7200" b="1" dirty="0" smtClean="0"/>
              <a:t>Арматура/цвет</a:t>
            </a:r>
            <a:r>
              <a:rPr lang="ru-RU" sz="7200" dirty="0" smtClean="0"/>
              <a:t> – металл/латунь</a:t>
            </a:r>
          </a:p>
          <a:p>
            <a:pPr algn="l"/>
            <a:r>
              <a:rPr lang="ru-RU" sz="7200" b="1" dirty="0" smtClean="0"/>
              <a:t>Абажур/цвет </a:t>
            </a:r>
            <a:r>
              <a:rPr lang="ru-RU" sz="7200" dirty="0" smtClean="0"/>
              <a:t>– ткань/белый</a:t>
            </a:r>
            <a:endParaRPr lang="ru-RU" sz="7200" b="1" dirty="0" smtClean="0"/>
          </a:p>
          <a:p>
            <a:pPr algn="l"/>
            <a:r>
              <a:rPr lang="ru-RU" sz="7200" b="1" dirty="0" smtClean="0"/>
              <a:t>Высота/диаметр</a:t>
            </a:r>
            <a:r>
              <a:rPr lang="ru-RU" sz="7200" dirty="0" smtClean="0"/>
              <a:t> – 160см, 40см</a:t>
            </a:r>
            <a:endParaRPr lang="en-US" sz="7200" dirty="0" smtClean="0"/>
          </a:p>
          <a:p>
            <a:pPr algn="l"/>
            <a:r>
              <a:rPr lang="ru-RU" sz="7200" b="1" dirty="0" smtClean="0"/>
              <a:t>Декор -  </a:t>
            </a:r>
            <a:r>
              <a:rPr lang="ru-RU" sz="7200" dirty="0" smtClean="0"/>
              <a:t>хрусталь</a:t>
            </a:r>
            <a:endParaRPr lang="en-US" sz="7200" b="1" dirty="0" smtClean="0"/>
          </a:p>
          <a:p>
            <a:pPr algn="l"/>
            <a:r>
              <a:rPr lang="ru-RU" sz="7200" b="1" dirty="0" smtClean="0"/>
              <a:t>Лампы</a:t>
            </a:r>
            <a:r>
              <a:rPr lang="ru-RU" sz="7200" dirty="0" smtClean="0"/>
              <a:t> – </a:t>
            </a:r>
            <a:r>
              <a:rPr lang="en-US" sz="7200" dirty="0" smtClean="0"/>
              <a:t>E</a:t>
            </a:r>
            <a:r>
              <a:rPr lang="ru-RU" sz="7200" dirty="0" smtClean="0"/>
              <a:t>27</a:t>
            </a:r>
            <a:r>
              <a:rPr lang="en-US" sz="7200" dirty="0" smtClean="0"/>
              <a:t> max 40W</a:t>
            </a:r>
          </a:p>
          <a:p>
            <a:pPr algn="l"/>
            <a:r>
              <a:rPr lang="ru-RU" sz="7200" b="1" dirty="0" smtClean="0"/>
              <a:t>Напряжение</a:t>
            </a:r>
            <a:r>
              <a:rPr lang="ru-RU" sz="7200" dirty="0" smtClean="0"/>
              <a:t> </a:t>
            </a:r>
            <a:r>
              <a:rPr lang="ru-RU" sz="7200" dirty="0"/>
              <a:t>– </a:t>
            </a:r>
            <a:r>
              <a:rPr lang="en-US" sz="7200" dirty="0" smtClean="0"/>
              <a:t>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Lightstar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Светильник напольный</a:t>
            </a:r>
          </a:p>
          <a:p>
            <a:r>
              <a:rPr lang="en-US" sz="2000" dirty="0" smtClean="0">
                <a:solidFill>
                  <a:srgbClr val="6E0F08"/>
                </a:solidFill>
              </a:rPr>
              <a:t>701711</a:t>
            </a:r>
            <a:r>
              <a:rPr lang="ru-RU" sz="2000" dirty="0">
                <a:solidFill>
                  <a:srgbClr val="6E0F08"/>
                </a:solidFill>
              </a:rPr>
              <a:t> </a:t>
            </a:r>
            <a:r>
              <a:rPr lang="ru-RU" sz="2000" dirty="0" smtClean="0">
                <a:solidFill>
                  <a:srgbClr val="6E0F08"/>
                </a:solidFill>
              </a:rPr>
              <a:t>Торшер</a:t>
            </a:r>
            <a:r>
              <a:rPr lang="en-US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err="1">
                <a:solidFill>
                  <a:srgbClr val="6E0F08"/>
                </a:solidFill>
              </a:rPr>
              <a:t>Fiocco</a:t>
            </a:r>
            <a:r>
              <a:rPr lang="en-US" sz="2000" dirty="0">
                <a:solidFill>
                  <a:srgbClr val="6E0F08"/>
                </a:solidFill>
              </a:rPr>
              <a:t> 701711, E27, 40 </a:t>
            </a:r>
            <a:r>
              <a:rPr lang="ru-RU" sz="2000" dirty="0">
                <a:solidFill>
                  <a:srgbClr val="6E0F08"/>
                </a:solidFill>
              </a:rPr>
              <a:t>Вт</a:t>
            </a:r>
            <a:endParaRPr lang="en-US" sz="2000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1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450" y="647304"/>
            <a:ext cx="16383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/>
              <a:t>Производство</a:t>
            </a:r>
            <a:r>
              <a:rPr lang="ru-RU" sz="7200" dirty="0"/>
              <a:t> – </a:t>
            </a:r>
            <a:r>
              <a:rPr lang="ru-RU" sz="7200" dirty="0" smtClean="0"/>
              <a:t>Китай</a:t>
            </a:r>
            <a:endParaRPr lang="ru-RU" sz="7200" dirty="0"/>
          </a:p>
          <a:p>
            <a:pPr algn="l"/>
            <a:endParaRPr lang="ru-RU" sz="7200" dirty="0" smtClean="0"/>
          </a:p>
          <a:p>
            <a:pPr algn="l"/>
            <a:r>
              <a:rPr lang="ru-RU" sz="7200" dirty="0" smtClean="0"/>
              <a:t>Средняя </a:t>
            </a:r>
            <a:r>
              <a:rPr lang="ru-RU" sz="7200" b="1" dirty="0"/>
              <a:t>цена</a:t>
            </a:r>
            <a:r>
              <a:rPr lang="ru-RU" sz="7200" dirty="0"/>
              <a:t> по предложениям в интернете </a:t>
            </a:r>
            <a:endParaRPr lang="ru-RU" sz="7200" dirty="0" smtClean="0"/>
          </a:p>
          <a:p>
            <a:pPr algn="l"/>
            <a:r>
              <a:rPr lang="ru-RU" sz="7200" dirty="0" smtClean="0"/>
              <a:t>Розничная цена от </a:t>
            </a:r>
            <a:r>
              <a:rPr lang="en-US" sz="7200" i="1" dirty="0" err="1" smtClean="0"/>
              <a:t>Svetloff</a:t>
            </a:r>
            <a:r>
              <a:rPr lang="en-US" sz="7200" dirty="0" smtClean="0"/>
              <a:t> </a:t>
            </a:r>
            <a:r>
              <a:rPr lang="ru-RU" sz="7200" dirty="0" smtClean="0"/>
              <a:t>– </a:t>
            </a:r>
            <a:endParaRPr lang="ru-RU" sz="7200" dirty="0"/>
          </a:p>
          <a:p>
            <a:pPr algn="l"/>
            <a:r>
              <a:rPr lang="ru-RU" sz="7200" b="1" dirty="0" smtClean="0"/>
              <a:t>Арматура/цвет</a:t>
            </a:r>
            <a:r>
              <a:rPr lang="ru-RU" sz="7200" dirty="0" smtClean="0"/>
              <a:t> – металл/хром</a:t>
            </a:r>
          </a:p>
          <a:p>
            <a:pPr algn="l"/>
            <a:r>
              <a:rPr lang="ru-RU" sz="7200" b="1" dirty="0" smtClean="0"/>
              <a:t>Абажур/цвет </a:t>
            </a:r>
            <a:r>
              <a:rPr lang="ru-RU" sz="7200" dirty="0" smtClean="0"/>
              <a:t>– стекло/фиолетовый</a:t>
            </a:r>
            <a:endParaRPr lang="ru-RU" sz="7200" b="1" dirty="0" smtClean="0"/>
          </a:p>
          <a:p>
            <a:pPr algn="l"/>
            <a:r>
              <a:rPr lang="ru-RU" sz="7200" b="1" dirty="0" smtClean="0"/>
              <a:t>Ширина/Высота/диаметр</a:t>
            </a:r>
            <a:r>
              <a:rPr lang="ru-RU" sz="7200" dirty="0" smtClean="0"/>
              <a:t> – 400/1500/400 мм</a:t>
            </a:r>
            <a:endParaRPr lang="en-US" sz="7200" dirty="0" smtClean="0"/>
          </a:p>
          <a:p>
            <a:pPr algn="l"/>
            <a:r>
              <a:rPr lang="ru-RU" sz="7200" b="1" dirty="0" smtClean="0"/>
              <a:t>Лампы</a:t>
            </a:r>
            <a:r>
              <a:rPr lang="ru-RU" sz="7200" dirty="0" smtClean="0"/>
              <a:t> – </a:t>
            </a:r>
            <a:r>
              <a:rPr lang="en-US" sz="7200" dirty="0" smtClean="0"/>
              <a:t>G9 max 25W</a:t>
            </a:r>
          </a:p>
          <a:p>
            <a:pPr algn="l"/>
            <a:r>
              <a:rPr lang="ru-RU" sz="7200" b="1" dirty="0" smtClean="0"/>
              <a:t>Напряжение</a:t>
            </a:r>
            <a:r>
              <a:rPr lang="ru-RU" sz="7200" dirty="0" smtClean="0"/>
              <a:t> </a:t>
            </a:r>
            <a:r>
              <a:rPr lang="ru-RU" sz="7200" dirty="0"/>
              <a:t>– </a:t>
            </a:r>
            <a:r>
              <a:rPr lang="en-US" sz="7200" dirty="0" smtClean="0"/>
              <a:t>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Lightstar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Светильник подвесной</a:t>
            </a:r>
          </a:p>
          <a:p>
            <a:r>
              <a:rPr lang="ru-RU" sz="2000" dirty="0" smtClean="0">
                <a:solidFill>
                  <a:srgbClr val="6E0F08"/>
                </a:solidFill>
              </a:rPr>
              <a:t>803059 </a:t>
            </a:r>
            <a:r>
              <a:rPr lang="en-US" sz="2000" dirty="0" err="1" smtClean="0">
                <a:solidFill>
                  <a:srgbClr val="6E0F08"/>
                </a:solidFill>
              </a:rPr>
              <a:t>Pentola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G9</a:t>
            </a:r>
            <a:r>
              <a:rPr lang="ru-RU" sz="2000" dirty="0" smtClean="0">
                <a:solidFill>
                  <a:srgbClr val="6E0F08"/>
                </a:solidFill>
              </a:rPr>
              <a:t> 3х25</a:t>
            </a:r>
            <a:r>
              <a:rPr lang="en-US" sz="2000" dirty="0" smtClean="0">
                <a:solidFill>
                  <a:srgbClr val="6E0F08"/>
                </a:solidFill>
              </a:rPr>
              <a:t>W</a:t>
            </a:r>
            <a:endParaRPr lang="ru-RU" sz="2000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1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004" y="1331790"/>
            <a:ext cx="3905227" cy="390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/>
              <a:t>Производство</a:t>
            </a:r>
            <a:r>
              <a:rPr lang="ru-RU" sz="7200" dirty="0"/>
              <a:t> – </a:t>
            </a:r>
            <a:r>
              <a:rPr lang="ru-RU" sz="7200" dirty="0" smtClean="0"/>
              <a:t>Китай</a:t>
            </a:r>
            <a:endParaRPr lang="ru-RU" sz="7200" dirty="0"/>
          </a:p>
          <a:p>
            <a:pPr algn="l"/>
            <a:endParaRPr lang="ru-RU" sz="7200" dirty="0" smtClean="0"/>
          </a:p>
          <a:p>
            <a:pPr algn="l"/>
            <a:r>
              <a:rPr lang="ru-RU" sz="7200" dirty="0" smtClean="0"/>
              <a:t>Средняя </a:t>
            </a:r>
            <a:r>
              <a:rPr lang="ru-RU" sz="7200" b="1" dirty="0"/>
              <a:t>цена</a:t>
            </a:r>
            <a:r>
              <a:rPr lang="ru-RU" sz="7200" dirty="0"/>
              <a:t> по предложениям в интернете </a:t>
            </a:r>
            <a:endParaRPr lang="ru-RU" sz="7200" dirty="0" smtClean="0"/>
          </a:p>
          <a:p>
            <a:pPr algn="l"/>
            <a:r>
              <a:rPr lang="ru-RU" sz="7200" dirty="0" smtClean="0"/>
              <a:t>Розничная цена от </a:t>
            </a:r>
            <a:r>
              <a:rPr lang="en-US" sz="7200" i="1" dirty="0" err="1" smtClean="0"/>
              <a:t>Svetloff</a:t>
            </a:r>
            <a:r>
              <a:rPr lang="en-US" sz="7200" dirty="0" smtClean="0"/>
              <a:t> </a:t>
            </a:r>
            <a:r>
              <a:rPr lang="ru-RU" sz="7200" dirty="0" smtClean="0"/>
              <a:t>– </a:t>
            </a:r>
            <a:endParaRPr lang="ru-RU" sz="7200" dirty="0"/>
          </a:p>
          <a:p>
            <a:pPr algn="l"/>
            <a:r>
              <a:rPr lang="ru-RU" sz="7200" b="1" dirty="0" smtClean="0"/>
              <a:t>Арматура/цвет</a:t>
            </a:r>
            <a:r>
              <a:rPr lang="ru-RU" sz="7200" dirty="0" smtClean="0"/>
              <a:t> – металл/хром</a:t>
            </a:r>
          </a:p>
          <a:p>
            <a:pPr algn="l"/>
            <a:r>
              <a:rPr lang="ru-RU" sz="7200" b="1" dirty="0" smtClean="0"/>
              <a:t>Абажур/цвет </a:t>
            </a:r>
            <a:r>
              <a:rPr lang="ru-RU" sz="7200" dirty="0" smtClean="0"/>
              <a:t>– стекло/белый</a:t>
            </a:r>
            <a:endParaRPr lang="en-US" sz="7200" dirty="0" smtClean="0"/>
          </a:p>
          <a:p>
            <a:pPr algn="l"/>
            <a:r>
              <a:rPr lang="ru-RU" sz="7200" b="1" dirty="0" smtClean="0"/>
              <a:t>Ширина/Высота/диаметр</a:t>
            </a:r>
            <a:r>
              <a:rPr lang="ru-RU" sz="7200" dirty="0" smtClean="0"/>
              <a:t> – 200/1100/</a:t>
            </a:r>
            <a:r>
              <a:rPr lang="ru-RU" sz="7200" dirty="0"/>
              <a:t>2</a:t>
            </a:r>
            <a:r>
              <a:rPr lang="ru-RU" sz="7200" dirty="0" smtClean="0"/>
              <a:t>00 мм</a:t>
            </a:r>
            <a:endParaRPr lang="en-US" sz="7200" dirty="0" smtClean="0"/>
          </a:p>
          <a:p>
            <a:pPr algn="l"/>
            <a:r>
              <a:rPr lang="ru-RU" sz="7200" b="1" dirty="0" smtClean="0"/>
              <a:t>Лампы</a:t>
            </a:r>
            <a:r>
              <a:rPr lang="ru-RU" sz="7200" dirty="0" smtClean="0"/>
              <a:t> – Е27</a:t>
            </a:r>
            <a:r>
              <a:rPr lang="en-US" sz="7200" dirty="0" smtClean="0"/>
              <a:t> max </a:t>
            </a:r>
            <a:r>
              <a:rPr lang="ru-RU" sz="7200" dirty="0" smtClean="0"/>
              <a:t>40</a:t>
            </a:r>
            <a:r>
              <a:rPr lang="en-US" sz="7200" dirty="0" smtClean="0"/>
              <a:t>W</a:t>
            </a:r>
          </a:p>
          <a:p>
            <a:pPr algn="l"/>
            <a:r>
              <a:rPr lang="ru-RU" sz="7200" b="1" dirty="0" smtClean="0"/>
              <a:t>Напряжение</a:t>
            </a:r>
            <a:r>
              <a:rPr lang="ru-RU" sz="7200" dirty="0" smtClean="0"/>
              <a:t> </a:t>
            </a:r>
            <a:r>
              <a:rPr lang="ru-RU" sz="7200" dirty="0"/>
              <a:t>– </a:t>
            </a:r>
            <a:r>
              <a:rPr lang="en-US" sz="7200" dirty="0" smtClean="0"/>
              <a:t>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Lightstar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Светильник подвесной</a:t>
            </a:r>
            <a:r>
              <a:rPr lang="en-US" sz="2000" dirty="0">
                <a:solidFill>
                  <a:srgbClr val="6E0F08"/>
                </a:solidFill>
              </a:rPr>
              <a:t> </a:t>
            </a:r>
            <a:endParaRPr lang="en-US" sz="2000" dirty="0" smtClean="0">
              <a:solidFill>
                <a:srgbClr val="6E0F08"/>
              </a:solidFill>
            </a:endParaRPr>
          </a:p>
          <a:p>
            <a:r>
              <a:rPr lang="en-US" sz="2000" dirty="0" smtClean="0">
                <a:solidFill>
                  <a:srgbClr val="6E0F08"/>
                </a:solidFill>
              </a:rPr>
              <a:t>802111</a:t>
            </a:r>
            <a:r>
              <a:rPr lang="en-US" sz="2000" dirty="0">
                <a:solidFill>
                  <a:srgbClr val="6E0F08"/>
                </a:solidFill>
              </a:rPr>
              <a:t> </a:t>
            </a:r>
            <a:r>
              <a:rPr lang="en-US" sz="2000" dirty="0" err="1" smtClean="0">
                <a:solidFill>
                  <a:srgbClr val="6E0F08"/>
                </a:solidFill>
              </a:rPr>
              <a:t>Nubi</a:t>
            </a:r>
            <a:r>
              <a:rPr lang="en-US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err="1">
                <a:solidFill>
                  <a:srgbClr val="6E0F08"/>
                </a:solidFill>
              </a:rPr>
              <a:t>Ondoso</a:t>
            </a:r>
            <a:r>
              <a:rPr lang="en-US" sz="2000" dirty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E27 40W</a:t>
            </a:r>
          </a:p>
          <a:p>
            <a:r>
              <a:rPr lang="ru-RU" sz="2000" dirty="0" smtClean="0">
                <a:solidFill>
                  <a:srgbClr val="6E0F08"/>
                </a:solidFill>
              </a:rPr>
              <a:t>10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268" y="1015711"/>
            <a:ext cx="4358640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6467" y="394256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6E0F08"/>
                </a:solidFill>
                <a:latin typeface="Arial" panose="020B0604020202020204" pitchFamily="34" charset="0"/>
              </a:rPr>
              <a:t>Riperlamp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6467" y="1012592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040P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1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BJ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3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08433" y="3284724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интернете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377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264,59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металл/бронза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/ 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77см / 26см / 20см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E27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78" y="534425"/>
            <a:ext cx="2511422" cy="45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3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/>
              <a:t>Производство</a:t>
            </a:r>
            <a:r>
              <a:rPr lang="ru-RU" sz="7200" dirty="0"/>
              <a:t> – </a:t>
            </a:r>
            <a:r>
              <a:rPr lang="ru-RU" sz="7200" dirty="0" smtClean="0"/>
              <a:t>Китай</a:t>
            </a:r>
            <a:endParaRPr lang="ru-RU" sz="7200" dirty="0"/>
          </a:p>
          <a:p>
            <a:pPr algn="l"/>
            <a:endParaRPr lang="ru-RU" sz="7200" dirty="0" smtClean="0"/>
          </a:p>
          <a:p>
            <a:pPr algn="l"/>
            <a:r>
              <a:rPr lang="ru-RU" sz="7200" dirty="0" smtClean="0"/>
              <a:t>Средняя </a:t>
            </a:r>
            <a:r>
              <a:rPr lang="ru-RU" sz="7200" b="1" dirty="0"/>
              <a:t>цена</a:t>
            </a:r>
            <a:r>
              <a:rPr lang="ru-RU" sz="7200" dirty="0"/>
              <a:t> по предложениям в интернете </a:t>
            </a:r>
            <a:endParaRPr lang="ru-RU" sz="7200" dirty="0" smtClean="0"/>
          </a:p>
          <a:p>
            <a:pPr algn="l"/>
            <a:r>
              <a:rPr lang="ru-RU" sz="7200" dirty="0" smtClean="0"/>
              <a:t>Розничная цена от </a:t>
            </a:r>
            <a:r>
              <a:rPr lang="en-US" sz="7200" i="1" dirty="0" err="1" smtClean="0"/>
              <a:t>Svetloff</a:t>
            </a:r>
            <a:r>
              <a:rPr lang="en-US" sz="7200" dirty="0" smtClean="0"/>
              <a:t> </a:t>
            </a:r>
            <a:r>
              <a:rPr lang="ru-RU" sz="7200" dirty="0" smtClean="0"/>
              <a:t>– </a:t>
            </a:r>
            <a:endParaRPr lang="ru-RU" sz="7200" dirty="0"/>
          </a:p>
          <a:p>
            <a:pPr algn="l"/>
            <a:r>
              <a:rPr lang="ru-RU" sz="7200" b="1" dirty="0" smtClean="0"/>
              <a:t>Арматура/цвет</a:t>
            </a:r>
            <a:r>
              <a:rPr lang="ru-RU" sz="7200" dirty="0" smtClean="0"/>
              <a:t> – металл/хром</a:t>
            </a:r>
          </a:p>
          <a:p>
            <a:pPr algn="l"/>
            <a:r>
              <a:rPr lang="ru-RU" sz="7200" b="1" dirty="0" smtClean="0"/>
              <a:t>Абажур/цвет </a:t>
            </a:r>
            <a:r>
              <a:rPr lang="ru-RU" sz="7200" dirty="0" smtClean="0"/>
              <a:t>– стекло/черный</a:t>
            </a:r>
            <a:endParaRPr lang="en-US" sz="7200" dirty="0" smtClean="0"/>
          </a:p>
          <a:p>
            <a:pPr algn="l"/>
            <a:r>
              <a:rPr lang="ru-RU" sz="7200" b="1" dirty="0" smtClean="0"/>
              <a:t>Ширина/Высота/диаметр</a:t>
            </a:r>
            <a:r>
              <a:rPr lang="ru-RU" sz="7200" dirty="0" smtClean="0"/>
              <a:t> – 120/1150/120 мм</a:t>
            </a:r>
            <a:endParaRPr lang="en-US" sz="7200" dirty="0" smtClean="0"/>
          </a:p>
          <a:p>
            <a:pPr algn="l"/>
            <a:r>
              <a:rPr lang="ru-RU" sz="7200" b="1" dirty="0" smtClean="0"/>
              <a:t>Лампы</a:t>
            </a:r>
            <a:r>
              <a:rPr lang="ru-RU" sz="7200" dirty="0" smtClean="0"/>
              <a:t> – Е14</a:t>
            </a:r>
            <a:r>
              <a:rPr lang="en-US" sz="7200" dirty="0" smtClean="0"/>
              <a:t> max </a:t>
            </a:r>
            <a:r>
              <a:rPr lang="ru-RU" sz="7200" dirty="0" smtClean="0"/>
              <a:t>40</a:t>
            </a:r>
            <a:r>
              <a:rPr lang="en-US" sz="7200" dirty="0" smtClean="0"/>
              <a:t>W</a:t>
            </a:r>
          </a:p>
          <a:p>
            <a:pPr algn="l"/>
            <a:r>
              <a:rPr lang="ru-RU" sz="7200" b="1" dirty="0" smtClean="0"/>
              <a:t>Напряжение</a:t>
            </a:r>
            <a:r>
              <a:rPr lang="ru-RU" sz="7200" dirty="0" smtClean="0"/>
              <a:t> </a:t>
            </a:r>
            <a:r>
              <a:rPr lang="ru-RU" sz="7200" dirty="0"/>
              <a:t>– </a:t>
            </a:r>
            <a:r>
              <a:rPr lang="en-US" sz="7200" dirty="0" smtClean="0"/>
              <a:t>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Lightstar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Светильник подвесной</a:t>
            </a:r>
            <a:r>
              <a:rPr lang="en-US" sz="2000" dirty="0">
                <a:solidFill>
                  <a:srgbClr val="6E0F08"/>
                </a:solidFill>
              </a:rPr>
              <a:t> </a:t>
            </a:r>
            <a:endParaRPr lang="en-US" sz="2000" dirty="0" smtClean="0">
              <a:solidFill>
                <a:srgbClr val="6E0F08"/>
              </a:solidFill>
            </a:endParaRPr>
          </a:p>
          <a:p>
            <a:r>
              <a:rPr lang="en-US" sz="2000" dirty="0">
                <a:solidFill>
                  <a:srgbClr val="6E0F08"/>
                </a:solidFill>
              </a:rPr>
              <a:t>807117 Meta </a:t>
            </a:r>
            <a:r>
              <a:rPr lang="en-US" sz="2000" dirty="0" err="1" smtClean="0">
                <a:solidFill>
                  <a:srgbClr val="6E0F08"/>
                </a:solidFill>
              </a:rPr>
              <a:t>Duovo</a:t>
            </a:r>
            <a:r>
              <a:rPr lang="ru-RU" sz="2000" dirty="0" smtClean="0">
                <a:solidFill>
                  <a:srgbClr val="6E0F08"/>
                </a:solidFill>
              </a:rPr>
              <a:t> Е14 40</a:t>
            </a:r>
            <a:r>
              <a:rPr lang="en-US" sz="2000" dirty="0" smtClean="0">
                <a:solidFill>
                  <a:srgbClr val="6E0F08"/>
                </a:solidFill>
              </a:rPr>
              <a:t>W</a:t>
            </a:r>
            <a:endParaRPr lang="ru-RU" sz="2000" dirty="0" smtClean="0">
              <a:solidFill>
                <a:srgbClr val="6E0F08"/>
              </a:solidFill>
            </a:endParaRPr>
          </a:p>
          <a:p>
            <a:r>
              <a:rPr lang="ru-RU" sz="2000" dirty="0">
                <a:solidFill>
                  <a:srgbClr val="6E0F08"/>
                </a:solidFill>
              </a:rPr>
              <a:t>2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587" y="614976"/>
            <a:ext cx="4820476" cy="482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0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/>
              <a:t>Производство</a:t>
            </a:r>
            <a:r>
              <a:rPr lang="ru-RU" sz="7200" dirty="0"/>
              <a:t> – </a:t>
            </a:r>
            <a:r>
              <a:rPr lang="ru-RU" sz="7200" dirty="0" smtClean="0"/>
              <a:t>Китай</a:t>
            </a:r>
            <a:endParaRPr lang="ru-RU" sz="7200" dirty="0"/>
          </a:p>
          <a:p>
            <a:pPr algn="l"/>
            <a:endParaRPr lang="ru-RU" sz="7200" dirty="0" smtClean="0"/>
          </a:p>
          <a:p>
            <a:pPr algn="l"/>
            <a:r>
              <a:rPr lang="ru-RU" sz="7200" dirty="0" smtClean="0"/>
              <a:t>Средняя </a:t>
            </a:r>
            <a:r>
              <a:rPr lang="ru-RU" sz="7200" b="1" dirty="0"/>
              <a:t>цена</a:t>
            </a:r>
            <a:r>
              <a:rPr lang="ru-RU" sz="7200" dirty="0"/>
              <a:t> по предложениям в интернете </a:t>
            </a:r>
            <a:endParaRPr lang="ru-RU" sz="7200" dirty="0" smtClean="0"/>
          </a:p>
          <a:p>
            <a:pPr algn="l"/>
            <a:r>
              <a:rPr lang="ru-RU" sz="7200" dirty="0" smtClean="0"/>
              <a:t>Розничная цена от </a:t>
            </a:r>
            <a:r>
              <a:rPr lang="en-US" sz="7200" i="1" dirty="0" err="1" smtClean="0"/>
              <a:t>Svetloff</a:t>
            </a:r>
            <a:r>
              <a:rPr lang="en-US" sz="7200" dirty="0" smtClean="0"/>
              <a:t> </a:t>
            </a:r>
            <a:r>
              <a:rPr lang="ru-RU" sz="7200" dirty="0" smtClean="0"/>
              <a:t>– </a:t>
            </a:r>
            <a:endParaRPr lang="ru-RU" sz="7200" dirty="0"/>
          </a:p>
          <a:p>
            <a:pPr algn="l"/>
            <a:r>
              <a:rPr lang="ru-RU" sz="7200" b="1" dirty="0" smtClean="0"/>
              <a:t>Арматура/цвет</a:t>
            </a:r>
            <a:r>
              <a:rPr lang="ru-RU" sz="7200" dirty="0" smtClean="0"/>
              <a:t> – металл/хром</a:t>
            </a:r>
          </a:p>
          <a:p>
            <a:pPr algn="l"/>
            <a:r>
              <a:rPr lang="ru-RU" sz="7200" b="1" dirty="0" smtClean="0"/>
              <a:t>Абажур/цвет </a:t>
            </a:r>
            <a:r>
              <a:rPr lang="ru-RU" sz="7200" dirty="0" smtClean="0"/>
              <a:t>– ткань/бежевый</a:t>
            </a:r>
            <a:endParaRPr lang="en-US" sz="7200" dirty="0" smtClean="0"/>
          </a:p>
          <a:p>
            <a:pPr algn="l"/>
            <a:r>
              <a:rPr lang="ru-RU" sz="7200" b="1" dirty="0" smtClean="0"/>
              <a:t>Ширина/Высота/Глубина/Длина/высота </a:t>
            </a:r>
            <a:r>
              <a:rPr lang="ru-RU" sz="7200" b="1" dirty="0" err="1" smtClean="0"/>
              <a:t>встр.части</a:t>
            </a:r>
            <a:r>
              <a:rPr lang="ru-RU" sz="7200" dirty="0" smtClean="0"/>
              <a:t> – 220/300/200/200/160 мм</a:t>
            </a:r>
            <a:endParaRPr lang="en-US" sz="7200" dirty="0" smtClean="0"/>
          </a:p>
          <a:p>
            <a:pPr algn="l"/>
            <a:r>
              <a:rPr lang="ru-RU" sz="7200" b="1" dirty="0" smtClean="0"/>
              <a:t>Лампы</a:t>
            </a:r>
            <a:r>
              <a:rPr lang="ru-RU" sz="7200" dirty="0" smtClean="0"/>
              <a:t> – Е14</a:t>
            </a:r>
            <a:r>
              <a:rPr lang="en-US" sz="7200" dirty="0" smtClean="0"/>
              <a:t> max </a:t>
            </a:r>
            <a:r>
              <a:rPr lang="ru-RU" sz="7200" dirty="0" smtClean="0"/>
              <a:t>40</a:t>
            </a:r>
            <a:r>
              <a:rPr lang="en-US" sz="7200" dirty="0" smtClean="0"/>
              <a:t>W</a:t>
            </a:r>
          </a:p>
          <a:p>
            <a:pPr algn="l"/>
            <a:r>
              <a:rPr lang="ru-RU" sz="7200" b="1" dirty="0" smtClean="0"/>
              <a:t>Напряжение</a:t>
            </a:r>
            <a:r>
              <a:rPr lang="ru-RU" sz="7200" dirty="0" smtClean="0"/>
              <a:t> </a:t>
            </a:r>
            <a:r>
              <a:rPr lang="ru-RU" sz="7200" dirty="0"/>
              <a:t>– </a:t>
            </a:r>
            <a:r>
              <a:rPr lang="en-US" sz="7200" dirty="0" smtClean="0"/>
              <a:t>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Lightstar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Светильник настенный</a:t>
            </a:r>
            <a:endParaRPr lang="en-US" sz="2000" dirty="0" smtClean="0">
              <a:solidFill>
                <a:srgbClr val="6E0F08"/>
              </a:solidFill>
            </a:endParaRPr>
          </a:p>
          <a:p>
            <a:r>
              <a:rPr lang="en-US" sz="2000" dirty="0" smtClean="0">
                <a:solidFill>
                  <a:srgbClr val="6E0F08"/>
                </a:solidFill>
              </a:rPr>
              <a:t>779524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Engenuo</a:t>
            </a:r>
            <a:r>
              <a:rPr lang="ru-RU" sz="2000" dirty="0" smtClean="0">
                <a:solidFill>
                  <a:srgbClr val="6E0F08"/>
                </a:solidFill>
              </a:rPr>
              <a:t> 2хЕ14 40</a:t>
            </a:r>
            <a:r>
              <a:rPr lang="en-US" sz="2000" dirty="0" smtClean="0">
                <a:solidFill>
                  <a:srgbClr val="6E0F08"/>
                </a:solidFill>
              </a:rPr>
              <a:t>W</a:t>
            </a:r>
            <a:endParaRPr lang="ru-RU" sz="2000" dirty="0" smtClean="0">
              <a:solidFill>
                <a:srgbClr val="6E0F08"/>
              </a:solidFill>
            </a:endParaRPr>
          </a:p>
          <a:p>
            <a:r>
              <a:rPr lang="ru-RU" sz="2000" dirty="0">
                <a:solidFill>
                  <a:srgbClr val="6E0F08"/>
                </a:solidFill>
              </a:rPr>
              <a:t>2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486" y="1160878"/>
            <a:ext cx="4181832" cy="4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1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/>
              <a:t>Производство</a:t>
            </a:r>
            <a:r>
              <a:rPr lang="ru-RU" sz="7200" dirty="0"/>
              <a:t> – </a:t>
            </a:r>
            <a:r>
              <a:rPr lang="ru-RU" sz="7200" dirty="0" smtClean="0"/>
              <a:t>Китай</a:t>
            </a:r>
            <a:endParaRPr lang="ru-RU" sz="7200" dirty="0"/>
          </a:p>
          <a:p>
            <a:pPr algn="l"/>
            <a:endParaRPr lang="ru-RU" sz="7200" dirty="0" smtClean="0"/>
          </a:p>
          <a:p>
            <a:pPr algn="l"/>
            <a:r>
              <a:rPr lang="ru-RU" sz="7200" dirty="0" smtClean="0"/>
              <a:t>Средняя </a:t>
            </a:r>
            <a:r>
              <a:rPr lang="ru-RU" sz="7200" b="1" dirty="0"/>
              <a:t>цена</a:t>
            </a:r>
            <a:r>
              <a:rPr lang="ru-RU" sz="7200" dirty="0"/>
              <a:t> по предложениям в интернете </a:t>
            </a:r>
            <a:endParaRPr lang="ru-RU" sz="7200" dirty="0" smtClean="0"/>
          </a:p>
          <a:p>
            <a:pPr algn="l"/>
            <a:r>
              <a:rPr lang="ru-RU" sz="7200" dirty="0" smtClean="0"/>
              <a:t>Розничная цена от </a:t>
            </a:r>
            <a:r>
              <a:rPr lang="en-US" sz="7200" i="1" dirty="0" err="1" smtClean="0"/>
              <a:t>Svetloff</a:t>
            </a:r>
            <a:r>
              <a:rPr lang="en-US" sz="7200" dirty="0" smtClean="0"/>
              <a:t> </a:t>
            </a:r>
            <a:r>
              <a:rPr lang="ru-RU" sz="7200" dirty="0" smtClean="0"/>
              <a:t>– </a:t>
            </a:r>
            <a:endParaRPr lang="ru-RU" sz="7200" dirty="0"/>
          </a:p>
          <a:p>
            <a:pPr algn="l"/>
            <a:r>
              <a:rPr lang="ru-RU" sz="7200" b="1" dirty="0" smtClean="0"/>
              <a:t>Арматура/цвет</a:t>
            </a:r>
            <a:r>
              <a:rPr lang="ru-RU" sz="7200" dirty="0" smtClean="0"/>
              <a:t> – металл/белый</a:t>
            </a:r>
          </a:p>
          <a:p>
            <a:pPr algn="l"/>
            <a:r>
              <a:rPr lang="ru-RU" sz="7200" b="1" dirty="0" smtClean="0"/>
              <a:t>Абажур/цвет </a:t>
            </a:r>
            <a:r>
              <a:rPr lang="ru-RU" sz="7200" dirty="0" smtClean="0"/>
              <a:t>– стекло/прозрачный</a:t>
            </a:r>
            <a:endParaRPr lang="en-US" sz="7200" dirty="0" smtClean="0"/>
          </a:p>
          <a:p>
            <a:pPr algn="l"/>
            <a:r>
              <a:rPr lang="ru-RU" sz="7200" b="1" dirty="0" smtClean="0"/>
              <a:t>Высота/Диаметр </a:t>
            </a:r>
            <a:r>
              <a:rPr lang="ru-RU" sz="7200" dirty="0" smtClean="0"/>
              <a:t> 130/340 мм</a:t>
            </a:r>
            <a:endParaRPr lang="en-US" sz="7200" dirty="0" smtClean="0"/>
          </a:p>
          <a:p>
            <a:pPr algn="l"/>
            <a:r>
              <a:rPr lang="ru-RU" sz="7200" b="1" dirty="0" smtClean="0"/>
              <a:t>Лампы</a:t>
            </a:r>
            <a:r>
              <a:rPr lang="ru-RU" sz="7200" dirty="0" smtClean="0"/>
              <a:t> – Е14</a:t>
            </a:r>
            <a:r>
              <a:rPr lang="en-US" sz="7200" dirty="0" smtClean="0"/>
              <a:t> max </a:t>
            </a:r>
            <a:r>
              <a:rPr lang="ru-RU" sz="7200" dirty="0" smtClean="0"/>
              <a:t>40</a:t>
            </a:r>
            <a:r>
              <a:rPr lang="en-US" sz="7200" dirty="0" smtClean="0"/>
              <a:t>W</a:t>
            </a:r>
          </a:p>
          <a:p>
            <a:pPr algn="l"/>
            <a:r>
              <a:rPr lang="ru-RU" sz="7200" b="1" dirty="0" smtClean="0"/>
              <a:t>Напряжение</a:t>
            </a:r>
            <a:r>
              <a:rPr lang="ru-RU" sz="7200" dirty="0" smtClean="0"/>
              <a:t> </a:t>
            </a:r>
            <a:r>
              <a:rPr lang="ru-RU" sz="7200" dirty="0"/>
              <a:t>– </a:t>
            </a:r>
            <a:r>
              <a:rPr lang="en-US" sz="7200" dirty="0" smtClean="0"/>
              <a:t>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Lightstar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Светильник потолочный</a:t>
            </a:r>
            <a:endParaRPr lang="en-US" sz="2000" dirty="0" smtClean="0">
              <a:solidFill>
                <a:srgbClr val="6E0F08"/>
              </a:solidFill>
            </a:endParaRPr>
          </a:p>
          <a:p>
            <a:r>
              <a:rPr lang="en-US" sz="2000" dirty="0" smtClean="0">
                <a:solidFill>
                  <a:srgbClr val="6E0F08"/>
                </a:solidFill>
              </a:rPr>
              <a:t>601030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Murano</a:t>
            </a:r>
            <a:r>
              <a:rPr lang="ru-RU" sz="2000" dirty="0" smtClean="0">
                <a:solidFill>
                  <a:srgbClr val="6E0F08"/>
                </a:solidFill>
              </a:rPr>
              <a:t> Е14 40</a:t>
            </a:r>
            <a:r>
              <a:rPr lang="en-US" sz="2000" dirty="0" smtClean="0">
                <a:solidFill>
                  <a:srgbClr val="6E0F08"/>
                </a:solidFill>
              </a:rPr>
              <a:t>W</a:t>
            </a:r>
            <a:endParaRPr lang="ru-RU" sz="2000" dirty="0" smtClean="0">
              <a:solidFill>
                <a:srgbClr val="6E0F08"/>
              </a:solidFill>
            </a:endParaRPr>
          </a:p>
          <a:p>
            <a:r>
              <a:rPr lang="ru-RU" sz="2000" dirty="0">
                <a:solidFill>
                  <a:srgbClr val="6E0F08"/>
                </a:solidFill>
              </a:rPr>
              <a:t>1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174" y="1048380"/>
            <a:ext cx="3707637" cy="370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8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Китай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ru-RU" sz="1800" dirty="0" smtClean="0"/>
              <a:t>пластик/белый</a:t>
            </a:r>
            <a:endParaRPr lang="ru-RU" sz="1800" b="1" dirty="0"/>
          </a:p>
          <a:p>
            <a:pPr algn="l"/>
            <a:r>
              <a:rPr lang="ru-RU" sz="1800" b="1" dirty="0"/>
              <a:t>Высота/Диаметр  </a:t>
            </a:r>
            <a:r>
              <a:rPr lang="ru-RU" sz="1800" dirty="0" smtClean="0"/>
              <a:t>1</a:t>
            </a:r>
            <a:r>
              <a:rPr lang="en-US" sz="1800" dirty="0" smtClean="0"/>
              <a:t>12</a:t>
            </a:r>
            <a:r>
              <a:rPr lang="ru-RU" sz="1800" dirty="0" smtClean="0"/>
              <a:t>/</a:t>
            </a:r>
            <a:r>
              <a:rPr lang="en-US" sz="1800" dirty="0" smtClean="0"/>
              <a:t>80</a:t>
            </a:r>
            <a:r>
              <a:rPr lang="ru-RU" sz="1800" dirty="0" smtClean="0"/>
              <a:t> </a:t>
            </a:r>
            <a:r>
              <a:rPr lang="ru-RU" sz="1800" dirty="0"/>
              <a:t>мм</a:t>
            </a:r>
          </a:p>
          <a:p>
            <a:pPr algn="l"/>
            <a:r>
              <a:rPr lang="ru-RU" sz="1800" b="1" dirty="0"/>
              <a:t>Лампы </a:t>
            </a:r>
            <a:r>
              <a:rPr lang="ru-RU" sz="1800" dirty="0"/>
              <a:t>– </a:t>
            </a:r>
            <a:r>
              <a:rPr lang="en-US" sz="1800" dirty="0" smtClean="0"/>
              <a:t>GU10</a:t>
            </a:r>
            <a:r>
              <a:rPr lang="ru-RU" sz="1800" dirty="0" smtClean="0"/>
              <a:t> </a:t>
            </a:r>
            <a:r>
              <a:rPr lang="ru-RU" sz="1800" dirty="0" err="1"/>
              <a:t>max</a:t>
            </a:r>
            <a:r>
              <a:rPr lang="ru-RU" sz="1800" dirty="0"/>
              <a:t> </a:t>
            </a:r>
            <a:r>
              <a:rPr lang="en-US" sz="1800" dirty="0" smtClean="0"/>
              <a:t>5</a:t>
            </a:r>
            <a:r>
              <a:rPr lang="ru-RU" sz="1800" dirty="0" smtClean="0"/>
              <a:t>0W</a:t>
            </a:r>
            <a:endParaRPr lang="ru-RU" sz="1800" dirty="0"/>
          </a:p>
          <a:p>
            <a:pPr algn="l"/>
            <a:r>
              <a:rPr lang="ru-RU" sz="1800" b="1" dirty="0"/>
              <a:t>Напряжение </a:t>
            </a:r>
            <a:r>
              <a:rPr lang="ru-RU" sz="1800" dirty="0"/>
              <a:t>– 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Lightstar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Светильник потолочный</a:t>
            </a:r>
          </a:p>
          <a:p>
            <a:r>
              <a:rPr lang="en-US" sz="2000" dirty="0" smtClean="0">
                <a:solidFill>
                  <a:srgbClr val="6E0F08"/>
                </a:solidFill>
              </a:rPr>
              <a:t>214431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Ottico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GU10 50W</a:t>
            </a:r>
          </a:p>
          <a:p>
            <a:r>
              <a:rPr lang="ru-RU" sz="2000" dirty="0">
                <a:solidFill>
                  <a:srgbClr val="6E0F08"/>
                </a:solidFill>
              </a:rPr>
              <a:t>4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049" y="857186"/>
            <a:ext cx="4182093" cy="41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Китай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ru-RU" sz="1800" dirty="0" smtClean="0"/>
              <a:t>пластик/белый</a:t>
            </a:r>
            <a:endParaRPr lang="ru-RU" sz="1800" b="1" dirty="0"/>
          </a:p>
          <a:p>
            <a:pPr algn="l"/>
            <a:r>
              <a:rPr lang="ru-RU" sz="1800" b="1" dirty="0" smtClean="0"/>
              <a:t>Высота/Глубина/Ширина  </a:t>
            </a:r>
            <a:r>
              <a:rPr lang="ru-RU" sz="1800" dirty="0" smtClean="0"/>
              <a:t>100/</a:t>
            </a:r>
            <a:r>
              <a:rPr lang="ru-RU" sz="1800" dirty="0"/>
              <a:t>9</a:t>
            </a:r>
            <a:r>
              <a:rPr lang="en-US" sz="1800" dirty="0" smtClean="0"/>
              <a:t>0</a:t>
            </a:r>
            <a:r>
              <a:rPr lang="ru-RU" sz="1800" dirty="0" smtClean="0"/>
              <a:t>/90 </a:t>
            </a:r>
            <a:r>
              <a:rPr lang="ru-RU" sz="1800" dirty="0"/>
              <a:t>мм</a:t>
            </a:r>
          </a:p>
          <a:p>
            <a:pPr algn="l"/>
            <a:r>
              <a:rPr lang="ru-RU" sz="1800" b="1" dirty="0"/>
              <a:t>Лампы </a:t>
            </a:r>
            <a:r>
              <a:rPr lang="ru-RU" sz="1800" dirty="0"/>
              <a:t>– </a:t>
            </a:r>
            <a:r>
              <a:rPr lang="en-US" sz="1800" dirty="0" smtClean="0"/>
              <a:t>GU</a:t>
            </a:r>
            <a:r>
              <a:rPr lang="ru-RU" sz="1800" dirty="0" smtClean="0"/>
              <a:t>5,3 </a:t>
            </a:r>
            <a:r>
              <a:rPr lang="ru-RU" sz="1800" dirty="0" err="1"/>
              <a:t>max</a:t>
            </a:r>
            <a:r>
              <a:rPr lang="ru-RU" sz="1800" dirty="0"/>
              <a:t> </a:t>
            </a:r>
            <a:r>
              <a:rPr lang="en-US" sz="1800" dirty="0" smtClean="0"/>
              <a:t>5</a:t>
            </a:r>
            <a:r>
              <a:rPr lang="ru-RU" sz="1800" dirty="0" smtClean="0"/>
              <a:t>0W</a:t>
            </a:r>
            <a:endParaRPr lang="ru-RU" sz="1800" dirty="0"/>
          </a:p>
          <a:p>
            <a:pPr algn="l"/>
            <a:r>
              <a:rPr lang="ru-RU" sz="1800" b="1" dirty="0"/>
              <a:t>Напряжение </a:t>
            </a:r>
            <a:r>
              <a:rPr lang="ru-RU" sz="1800" dirty="0"/>
              <a:t>– 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Lightstar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>
                <a:solidFill>
                  <a:srgbClr val="6E0F08"/>
                </a:solidFill>
              </a:rPr>
              <a:t>Встраиваемый </a:t>
            </a:r>
            <a:r>
              <a:rPr lang="ru-RU" sz="2000" dirty="0" smtClean="0">
                <a:solidFill>
                  <a:srgbClr val="6E0F08"/>
                </a:solidFill>
              </a:rPr>
              <a:t>светильник</a:t>
            </a:r>
            <a:endParaRPr lang="en-US" sz="2000" dirty="0" smtClean="0">
              <a:solidFill>
                <a:srgbClr val="6E0F08"/>
              </a:solidFill>
            </a:endParaRPr>
          </a:p>
          <a:p>
            <a:r>
              <a:rPr lang="en-US" sz="2000" dirty="0" smtClean="0">
                <a:solidFill>
                  <a:srgbClr val="6E0F08"/>
                </a:solidFill>
              </a:rPr>
              <a:t>214510 QUADRO </a:t>
            </a:r>
            <a:r>
              <a:rPr lang="en-US" sz="2000" dirty="0">
                <a:solidFill>
                  <a:srgbClr val="6E0F08"/>
                </a:solidFill>
              </a:rPr>
              <a:t>16 </a:t>
            </a:r>
            <a:r>
              <a:rPr lang="en-US" sz="2000" dirty="0" smtClean="0">
                <a:solidFill>
                  <a:srgbClr val="6E0F08"/>
                </a:solidFill>
              </a:rPr>
              <a:t>GU5,3 50W</a:t>
            </a:r>
          </a:p>
          <a:p>
            <a:r>
              <a:rPr lang="en-US" sz="2000" dirty="0">
                <a:solidFill>
                  <a:srgbClr val="6E0F08"/>
                </a:solidFill>
              </a:rPr>
              <a:t>1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268" y="477427"/>
            <a:ext cx="3975018" cy="397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8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Китай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ru-RU" sz="1800" dirty="0" smtClean="0"/>
              <a:t>гипс/серебро</a:t>
            </a:r>
            <a:endParaRPr lang="ru-RU" sz="1800" b="1" dirty="0"/>
          </a:p>
          <a:p>
            <a:pPr algn="l"/>
            <a:r>
              <a:rPr lang="ru-RU" sz="1800" b="1" dirty="0" smtClean="0"/>
              <a:t>Высота/Диаметр </a:t>
            </a:r>
            <a:r>
              <a:rPr lang="ru-RU" sz="1800" dirty="0" smtClean="0"/>
              <a:t>45/125 </a:t>
            </a:r>
            <a:r>
              <a:rPr lang="ru-RU" sz="1800" dirty="0"/>
              <a:t>мм</a:t>
            </a:r>
          </a:p>
          <a:p>
            <a:pPr algn="l"/>
            <a:r>
              <a:rPr lang="ru-RU" sz="1800" b="1" dirty="0"/>
              <a:t>Лампы </a:t>
            </a:r>
            <a:r>
              <a:rPr lang="ru-RU" sz="1800" dirty="0"/>
              <a:t>– </a:t>
            </a:r>
            <a:r>
              <a:rPr lang="en-US" sz="1800" dirty="0" smtClean="0"/>
              <a:t>GU</a:t>
            </a:r>
            <a:r>
              <a:rPr lang="ru-RU" sz="1800" dirty="0" smtClean="0"/>
              <a:t>5,3 </a:t>
            </a:r>
            <a:r>
              <a:rPr lang="ru-RU" sz="1800" dirty="0" err="1"/>
              <a:t>max</a:t>
            </a:r>
            <a:r>
              <a:rPr lang="ru-RU" sz="1800" dirty="0"/>
              <a:t> </a:t>
            </a:r>
            <a:r>
              <a:rPr lang="en-US" sz="1800" dirty="0" smtClean="0"/>
              <a:t>5</a:t>
            </a:r>
            <a:r>
              <a:rPr lang="ru-RU" sz="1800" dirty="0" smtClean="0"/>
              <a:t>0W</a:t>
            </a:r>
            <a:endParaRPr lang="ru-RU" sz="1800" dirty="0"/>
          </a:p>
          <a:p>
            <a:pPr algn="l"/>
            <a:r>
              <a:rPr lang="ru-RU" sz="1800" b="1" dirty="0"/>
              <a:t>Напряжение </a:t>
            </a:r>
            <a:r>
              <a:rPr lang="ru-RU" sz="1800" dirty="0"/>
              <a:t>– 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Lightstar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>
                <a:solidFill>
                  <a:srgbClr val="6E0F08"/>
                </a:solidFill>
              </a:rPr>
              <a:t>Встраиваемый </a:t>
            </a:r>
            <a:r>
              <a:rPr lang="ru-RU" sz="2000" dirty="0" smtClean="0">
                <a:solidFill>
                  <a:srgbClr val="6E0F08"/>
                </a:solidFill>
              </a:rPr>
              <a:t>светильник</a:t>
            </a:r>
            <a:endParaRPr lang="en-US" sz="2000" dirty="0" smtClean="0">
              <a:solidFill>
                <a:srgbClr val="6E0F08"/>
              </a:solidFill>
            </a:endParaRPr>
          </a:p>
          <a:p>
            <a:r>
              <a:rPr lang="en-US" sz="2000" dirty="0" smtClean="0">
                <a:solidFill>
                  <a:srgbClr val="6E0F08"/>
                </a:solidFill>
              </a:rPr>
              <a:t>041014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EXTRA </a:t>
            </a:r>
            <a:r>
              <a:rPr lang="en-US" sz="2000" dirty="0">
                <a:solidFill>
                  <a:srgbClr val="6E0F08"/>
                </a:solidFill>
              </a:rPr>
              <a:t>CYL ARGENTO </a:t>
            </a:r>
            <a:r>
              <a:rPr lang="en-US" sz="2000" dirty="0" smtClean="0">
                <a:solidFill>
                  <a:srgbClr val="6E0F08"/>
                </a:solidFill>
              </a:rPr>
              <a:t>GU5,3 50W</a:t>
            </a:r>
            <a:endParaRPr lang="ru-RU" sz="2000" dirty="0" smtClean="0">
              <a:solidFill>
                <a:srgbClr val="6E0F08"/>
              </a:solidFill>
            </a:endParaRPr>
          </a:p>
          <a:p>
            <a:r>
              <a:rPr lang="en-US" sz="2000" dirty="0" smtClean="0">
                <a:solidFill>
                  <a:srgbClr val="6E0F08"/>
                </a:solidFill>
              </a:rPr>
              <a:t>1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2050" name="Picture 2" descr="Картинка товара № 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081" y="1428039"/>
            <a:ext cx="2835819" cy="283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5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Китай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металл/хром</a:t>
            </a:r>
          </a:p>
          <a:p>
            <a:pPr algn="l"/>
            <a:r>
              <a:rPr lang="ru-RU" sz="1800" b="1" dirty="0"/>
              <a:t>Абажур/цвет </a:t>
            </a:r>
            <a:r>
              <a:rPr lang="ru-RU" sz="1800" dirty="0"/>
              <a:t>– </a:t>
            </a:r>
            <a:r>
              <a:rPr lang="ru-RU" sz="1800" dirty="0" smtClean="0"/>
              <a:t>стекло/прозрачный</a:t>
            </a:r>
            <a:endParaRPr lang="ru-RU" sz="1800" dirty="0"/>
          </a:p>
          <a:p>
            <a:pPr algn="l"/>
            <a:r>
              <a:rPr lang="ru-RU" sz="1800" b="1" dirty="0" smtClean="0"/>
              <a:t>Высота/Диаметр/Глубина </a:t>
            </a:r>
            <a:r>
              <a:rPr lang="ru-RU" sz="1800" dirty="0" smtClean="0"/>
              <a:t>25/80/60 </a:t>
            </a:r>
            <a:r>
              <a:rPr lang="ru-RU" sz="1800" dirty="0"/>
              <a:t>мм</a:t>
            </a:r>
          </a:p>
          <a:p>
            <a:pPr algn="l"/>
            <a:r>
              <a:rPr lang="ru-RU" sz="1800" b="1" dirty="0"/>
              <a:t>Лампы </a:t>
            </a:r>
            <a:r>
              <a:rPr lang="ru-RU" sz="1800" dirty="0"/>
              <a:t>– </a:t>
            </a:r>
            <a:r>
              <a:rPr lang="en-US" sz="1800" dirty="0" smtClean="0"/>
              <a:t>GU</a:t>
            </a:r>
            <a:r>
              <a:rPr lang="ru-RU" sz="1800" dirty="0" smtClean="0"/>
              <a:t>5,3 </a:t>
            </a:r>
            <a:r>
              <a:rPr lang="ru-RU" sz="1800" dirty="0" err="1"/>
              <a:t>max</a:t>
            </a:r>
            <a:r>
              <a:rPr lang="ru-RU" sz="1800" dirty="0"/>
              <a:t> </a:t>
            </a:r>
            <a:r>
              <a:rPr lang="en-US" sz="1800" dirty="0" smtClean="0"/>
              <a:t>5</a:t>
            </a:r>
            <a:r>
              <a:rPr lang="ru-RU" sz="1800" dirty="0" smtClean="0"/>
              <a:t>0W</a:t>
            </a:r>
            <a:endParaRPr lang="ru-RU" sz="1800" dirty="0"/>
          </a:p>
          <a:p>
            <a:pPr algn="l"/>
            <a:r>
              <a:rPr lang="ru-RU" sz="1800" b="1" dirty="0"/>
              <a:t>Напряжение </a:t>
            </a:r>
            <a:r>
              <a:rPr lang="ru-RU" sz="1800" dirty="0"/>
              <a:t>– 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Lightstar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>
                <a:solidFill>
                  <a:srgbClr val="6E0F08"/>
                </a:solidFill>
              </a:rPr>
              <a:t>Встраиваемый </a:t>
            </a:r>
            <a:r>
              <a:rPr lang="ru-RU" sz="2000" dirty="0" smtClean="0">
                <a:solidFill>
                  <a:srgbClr val="6E0F08"/>
                </a:solidFill>
              </a:rPr>
              <a:t>светильник</a:t>
            </a:r>
            <a:endParaRPr lang="en-US" sz="2000" dirty="0" smtClean="0">
              <a:solidFill>
                <a:srgbClr val="6E0F08"/>
              </a:solidFill>
            </a:endParaRPr>
          </a:p>
          <a:p>
            <a:r>
              <a:rPr lang="en-US" sz="2000" dirty="0" smtClean="0">
                <a:solidFill>
                  <a:srgbClr val="6E0F08"/>
                </a:solidFill>
              </a:rPr>
              <a:t>011004R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>
                <a:solidFill>
                  <a:srgbClr val="6E0F08"/>
                </a:solidFill>
              </a:rPr>
              <a:t>Banale </a:t>
            </a:r>
            <a:r>
              <a:rPr lang="en-US" sz="2000" dirty="0" err="1" smtClean="0">
                <a:solidFill>
                  <a:srgbClr val="6E0F08"/>
                </a:solidFill>
              </a:rPr>
              <a:t>Tacca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GU5,3 50W</a:t>
            </a:r>
            <a:endParaRPr lang="ru-RU" sz="2000" dirty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4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749" y="1225311"/>
            <a:ext cx="3599806" cy="35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7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Китай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металл/хром</a:t>
            </a:r>
          </a:p>
          <a:p>
            <a:pPr algn="l"/>
            <a:r>
              <a:rPr lang="ru-RU" sz="1800" b="1" dirty="0" smtClean="0"/>
              <a:t>Высота/Глубина/Ширина/Длина </a:t>
            </a:r>
            <a:r>
              <a:rPr lang="ru-RU" sz="1800" dirty="0" smtClean="0"/>
              <a:t>20/60/80/80 </a:t>
            </a:r>
            <a:r>
              <a:rPr lang="ru-RU" sz="1800" dirty="0"/>
              <a:t>мм</a:t>
            </a:r>
          </a:p>
          <a:p>
            <a:pPr algn="l"/>
            <a:r>
              <a:rPr lang="ru-RU" sz="1800" b="1" dirty="0"/>
              <a:t>Лампы </a:t>
            </a:r>
            <a:r>
              <a:rPr lang="ru-RU" sz="1800" dirty="0"/>
              <a:t>– </a:t>
            </a:r>
            <a:r>
              <a:rPr lang="en-US" sz="1800" dirty="0" smtClean="0"/>
              <a:t>GU</a:t>
            </a:r>
            <a:r>
              <a:rPr lang="ru-RU" sz="1800" dirty="0" smtClean="0"/>
              <a:t>5,3 </a:t>
            </a:r>
            <a:r>
              <a:rPr lang="ru-RU" sz="1800" dirty="0" err="1"/>
              <a:t>max</a:t>
            </a:r>
            <a:r>
              <a:rPr lang="ru-RU" sz="1800" dirty="0"/>
              <a:t> </a:t>
            </a:r>
            <a:r>
              <a:rPr lang="en-US" sz="1800" dirty="0" smtClean="0"/>
              <a:t>5</a:t>
            </a:r>
            <a:r>
              <a:rPr lang="ru-RU" sz="1800" dirty="0" smtClean="0"/>
              <a:t>0W</a:t>
            </a:r>
            <a:endParaRPr lang="ru-RU" sz="1800" dirty="0"/>
          </a:p>
          <a:p>
            <a:pPr algn="l"/>
            <a:r>
              <a:rPr lang="ru-RU" sz="1800" b="1" dirty="0"/>
              <a:t>Напряжение </a:t>
            </a:r>
            <a:r>
              <a:rPr lang="ru-RU" sz="1800" dirty="0"/>
              <a:t>– 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Lightstar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>
                <a:solidFill>
                  <a:srgbClr val="6E0F08"/>
                </a:solidFill>
              </a:rPr>
              <a:t>Встраиваемый </a:t>
            </a:r>
            <a:r>
              <a:rPr lang="ru-RU" sz="2000" dirty="0" smtClean="0">
                <a:solidFill>
                  <a:srgbClr val="6E0F08"/>
                </a:solidFill>
              </a:rPr>
              <a:t>светильник</a:t>
            </a:r>
            <a:endParaRPr lang="en-US" sz="2000" dirty="0" smtClean="0">
              <a:solidFill>
                <a:srgbClr val="6E0F08"/>
              </a:solidFill>
            </a:endParaRPr>
          </a:p>
          <a:p>
            <a:r>
              <a:rPr lang="en-US" sz="2000" dirty="0" smtClean="0">
                <a:solidFill>
                  <a:srgbClr val="6E0F08"/>
                </a:solidFill>
              </a:rPr>
              <a:t>006244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err="1" smtClean="0">
                <a:solidFill>
                  <a:srgbClr val="6E0F08"/>
                </a:solidFill>
              </a:rPr>
              <a:t>Mattoni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GU5,3 50W</a:t>
            </a:r>
            <a:endParaRPr lang="ru-RU" sz="2000" dirty="0">
              <a:solidFill>
                <a:srgbClr val="6E0F08"/>
              </a:solidFill>
            </a:endParaRPr>
          </a:p>
          <a:p>
            <a:r>
              <a:rPr lang="ru-RU" sz="2000" dirty="0">
                <a:solidFill>
                  <a:srgbClr val="6E0F08"/>
                </a:solidFill>
              </a:rPr>
              <a:t>7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270" y="1210535"/>
            <a:ext cx="4026482" cy="402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8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Китай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металл/белый</a:t>
            </a:r>
          </a:p>
          <a:p>
            <a:pPr algn="l"/>
            <a:r>
              <a:rPr lang="ru-RU" sz="1800" b="1" dirty="0" smtClean="0"/>
              <a:t>Длина/Высота/Ширина </a:t>
            </a:r>
            <a:r>
              <a:rPr lang="ru-RU" sz="1800" dirty="0" smtClean="0"/>
              <a:t>85/2/85 </a:t>
            </a:r>
            <a:r>
              <a:rPr lang="ru-RU" sz="1800" dirty="0"/>
              <a:t>мм</a:t>
            </a:r>
          </a:p>
          <a:p>
            <a:pPr algn="l"/>
            <a:r>
              <a:rPr lang="ru-RU" sz="1800" b="1" dirty="0"/>
              <a:t>Лампы </a:t>
            </a:r>
            <a:r>
              <a:rPr lang="ru-RU" sz="1800" dirty="0"/>
              <a:t>– </a:t>
            </a:r>
            <a:r>
              <a:rPr lang="en-US" sz="1800" dirty="0" smtClean="0"/>
              <a:t>GU</a:t>
            </a:r>
            <a:r>
              <a:rPr lang="ru-RU" sz="1800" dirty="0" smtClean="0"/>
              <a:t>5,3 </a:t>
            </a:r>
            <a:r>
              <a:rPr lang="ru-RU" sz="1800" dirty="0" err="1"/>
              <a:t>max</a:t>
            </a:r>
            <a:r>
              <a:rPr lang="ru-RU" sz="1800" dirty="0"/>
              <a:t> </a:t>
            </a:r>
            <a:r>
              <a:rPr lang="en-US" sz="1800" dirty="0" smtClean="0"/>
              <a:t>5</a:t>
            </a:r>
            <a:r>
              <a:rPr lang="ru-RU" sz="1800" dirty="0" smtClean="0"/>
              <a:t>0W</a:t>
            </a:r>
            <a:endParaRPr lang="ru-RU" sz="1800" dirty="0"/>
          </a:p>
          <a:p>
            <a:pPr algn="l"/>
            <a:r>
              <a:rPr lang="ru-RU" sz="1800" b="1" dirty="0"/>
              <a:t>Напряжение </a:t>
            </a:r>
            <a:r>
              <a:rPr lang="ru-RU" sz="1800" dirty="0"/>
              <a:t>– 12 / 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Lightstar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>
                <a:solidFill>
                  <a:srgbClr val="6E0F08"/>
                </a:solidFill>
              </a:rPr>
              <a:t>Встраиваемый </a:t>
            </a:r>
            <a:r>
              <a:rPr lang="ru-RU" sz="2000" dirty="0" smtClean="0">
                <a:solidFill>
                  <a:srgbClr val="6E0F08"/>
                </a:solidFill>
              </a:rPr>
              <a:t>светильник</a:t>
            </a:r>
          </a:p>
          <a:p>
            <a:r>
              <a:rPr lang="en-US" sz="2000" dirty="0" smtClean="0">
                <a:solidFill>
                  <a:srgbClr val="6E0F08"/>
                </a:solidFill>
              </a:rPr>
              <a:t>214506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Domino GU5,3 50W</a:t>
            </a:r>
          </a:p>
          <a:p>
            <a:r>
              <a:rPr lang="ru-RU" sz="2000" dirty="0">
                <a:solidFill>
                  <a:srgbClr val="6E0F08"/>
                </a:solidFill>
              </a:rPr>
              <a:t>5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174" y="844426"/>
            <a:ext cx="3402410" cy="340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Китай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металл/хром</a:t>
            </a:r>
          </a:p>
          <a:p>
            <a:pPr algn="l"/>
            <a:r>
              <a:rPr lang="ru-RU" sz="1800" b="1" dirty="0" smtClean="0"/>
              <a:t>Плафон </a:t>
            </a:r>
            <a:r>
              <a:rPr lang="ru-RU" sz="1800" dirty="0" smtClean="0"/>
              <a:t>– стекло, белое</a:t>
            </a:r>
          </a:p>
          <a:p>
            <a:pPr algn="l"/>
            <a:r>
              <a:rPr lang="ru-RU" sz="1800" b="1" dirty="0"/>
              <a:t>Ширина /</a:t>
            </a:r>
            <a:r>
              <a:rPr lang="ru-RU" sz="1800" b="1" dirty="0" smtClean="0"/>
              <a:t>Высота/</a:t>
            </a:r>
            <a:r>
              <a:rPr lang="ru-RU" sz="1800" b="1" dirty="0"/>
              <a:t>Глубина/Длина </a:t>
            </a:r>
            <a:r>
              <a:rPr lang="ru-RU" sz="1800" dirty="0" smtClean="0"/>
              <a:t>-</a:t>
            </a:r>
            <a:r>
              <a:rPr lang="ru-RU" sz="1800" b="1" dirty="0" smtClean="0"/>
              <a:t> </a:t>
            </a:r>
            <a:r>
              <a:rPr lang="ru-RU" sz="1800" dirty="0" smtClean="0"/>
              <a:t>200/185/160/160 </a:t>
            </a:r>
            <a:r>
              <a:rPr lang="ru-RU" sz="1800" dirty="0"/>
              <a:t>мм</a:t>
            </a:r>
          </a:p>
          <a:p>
            <a:pPr algn="l"/>
            <a:r>
              <a:rPr lang="ru-RU" sz="1800" b="1" dirty="0"/>
              <a:t>Лампы </a:t>
            </a:r>
            <a:r>
              <a:rPr lang="ru-RU" sz="1800" dirty="0"/>
              <a:t>– </a:t>
            </a:r>
            <a:r>
              <a:rPr lang="en-US" sz="1800" dirty="0" smtClean="0"/>
              <a:t>E14 </a:t>
            </a:r>
            <a:r>
              <a:rPr lang="ru-RU" sz="1800" dirty="0" err="1" smtClean="0"/>
              <a:t>max</a:t>
            </a:r>
            <a:r>
              <a:rPr lang="ru-RU" sz="1800" dirty="0" smtClean="0"/>
              <a:t> </a:t>
            </a:r>
            <a:r>
              <a:rPr lang="en-US" sz="1800" dirty="0" smtClean="0"/>
              <a:t>1 x 4</a:t>
            </a:r>
            <a:r>
              <a:rPr lang="ru-RU" sz="1800" dirty="0" smtClean="0"/>
              <a:t>0W</a:t>
            </a:r>
            <a:endParaRPr lang="ru-RU" sz="1800" dirty="0"/>
          </a:p>
          <a:p>
            <a:pPr algn="l"/>
            <a:r>
              <a:rPr lang="ru-RU" sz="1800" b="1" dirty="0"/>
              <a:t>Напряжение </a:t>
            </a:r>
            <a:r>
              <a:rPr lang="ru-RU" sz="1800" dirty="0"/>
              <a:t>– </a:t>
            </a:r>
            <a:r>
              <a:rPr lang="ru-RU" sz="1800" dirty="0" smtClean="0"/>
              <a:t> </a:t>
            </a:r>
            <a:r>
              <a:rPr lang="ru-RU" sz="1800" dirty="0"/>
              <a:t>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Lightstar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Настенный светильник</a:t>
            </a:r>
          </a:p>
          <a:p>
            <a:r>
              <a:rPr lang="en-US" sz="2000" dirty="0">
                <a:solidFill>
                  <a:srgbClr val="6E0F08"/>
                </a:solidFill>
              </a:rPr>
              <a:t>802610 (M</a:t>
            </a:r>
            <a:r>
              <a:rPr lang="ru-RU" sz="2000" dirty="0">
                <a:solidFill>
                  <a:srgbClr val="6E0F08"/>
                </a:solidFill>
              </a:rPr>
              <a:t>В998-1</a:t>
            </a:r>
            <a:r>
              <a:rPr lang="ru-RU" sz="2000" dirty="0" smtClean="0">
                <a:solidFill>
                  <a:srgbClr val="6E0F08"/>
                </a:solidFill>
              </a:rPr>
              <a:t>)</a:t>
            </a:r>
            <a:r>
              <a:rPr lang="en-US" sz="2000" dirty="0">
                <a:solidFill>
                  <a:srgbClr val="6E0F08"/>
                </a:solidFill>
              </a:rPr>
              <a:t> NUBI 1</a:t>
            </a:r>
            <a:r>
              <a:rPr lang="ru-RU" sz="2000" dirty="0">
                <a:solidFill>
                  <a:srgbClr val="6E0F08"/>
                </a:solidFill>
              </a:rPr>
              <a:t>х40</a:t>
            </a:r>
            <a:r>
              <a:rPr lang="en-US" sz="2000" dirty="0">
                <a:solidFill>
                  <a:srgbClr val="6E0F08"/>
                </a:solidFill>
              </a:rPr>
              <a:t>W E14 </a:t>
            </a:r>
            <a:r>
              <a:rPr lang="ru-RU" sz="2000" dirty="0">
                <a:solidFill>
                  <a:srgbClr val="6E0F08"/>
                </a:solidFill>
              </a:rPr>
              <a:t>ХРОМ/БЕЛЫЙ</a:t>
            </a:r>
            <a:endParaRPr lang="en-US" sz="2000" dirty="0" smtClean="0">
              <a:solidFill>
                <a:srgbClr val="6E0F08"/>
              </a:solidFill>
            </a:endParaRPr>
          </a:p>
          <a:p>
            <a:r>
              <a:rPr lang="en-US" sz="2000" dirty="0">
                <a:solidFill>
                  <a:srgbClr val="6E0F08"/>
                </a:solidFill>
              </a:rPr>
              <a:t>1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486" y="971971"/>
            <a:ext cx="4297679" cy="429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2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8381" y="572386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6E0F08"/>
                </a:solidFill>
                <a:latin typeface="Arial" panose="020B0604020202020204" pitchFamily="34" charset="0"/>
              </a:rPr>
              <a:t>Riperlamp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8381" y="1280272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299N AY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43429" y="3232990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спания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23,64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металл/бронза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Плафон/цвет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стекло/кремовый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Бра Riperlamp 299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661" y="73033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05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Китай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металл/белый</a:t>
            </a:r>
          </a:p>
          <a:p>
            <a:pPr algn="l"/>
            <a:r>
              <a:rPr lang="ru-RU" sz="1800" b="1" dirty="0" smtClean="0"/>
              <a:t>Плафон </a:t>
            </a:r>
            <a:r>
              <a:rPr lang="ru-RU" sz="1800" dirty="0" smtClean="0"/>
              <a:t>– металл, белый</a:t>
            </a:r>
          </a:p>
          <a:p>
            <a:pPr algn="l"/>
            <a:r>
              <a:rPr lang="ru-RU" sz="1800" b="1" dirty="0" smtClean="0"/>
              <a:t>Глубина/Длина/Высота </a:t>
            </a:r>
            <a:r>
              <a:rPr lang="en-US" sz="1800" b="1" dirty="0" smtClean="0"/>
              <a:t>min/max</a:t>
            </a:r>
            <a:r>
              <a:rPr lang="ru-RU" sz="1800" b="1" dirty="0" smtClean="0"/>
              <a:t> </a:t>
            </a:r>
            <a:r>
              <a:rPr lang="ru-RU" sz="1800" dirty="0" smtClean="0"/>
              <a:t>-</a:t>
            </a:r>
            <a:r>
              <a:rPr lang="ru-RU" sz="1800" b="1" dirty="0" smtClean="0"/>
              <a:t> </a:t>
            </a:r>
            <a:r>
              <a:rPr lang="en-US" sz="1800" dirty="0" smtClean="0"/>
              <a:t>385</a:t>
            </a:r>
            <a:r>
              <a:rPr lang="ru-RU" sz="1800" dirty="0" smtClean="0"/>
              <a:t>/</a:t>
            </a:r>
            <a:r>
              <a:rPr lang="en-US" sz="1800" dirty="0" smtClean="0"/>
              <a:t>383</a:t>
            </a:r>
            <a:r>
              <a:rPr lang="ru-RU" sz="1800" dirty="0" smtClean="0"/>
              <a:t>/1</a:t>
            </a:r>
            <a:r>
              <a:rPr lang="en-US" sz="1800" dirty="0" smtClean="0"/>
              <a:t>75-</a:t>
            </a:r>
            <a:r>
              <a:rPr lang="en-US" sz="1800" dirty="0"/>
              <a:t>3</a:t>
            </a:r>
            <a:r>
              <a:rPr lang="ru-RU" sz="1800" dirty="0" smtClean="0"/>
              <a:t>60 </a:t>
            </a:r>
            <a:r>
              <a:rPr lang="ru-RU" sz="1800" dirty="0"/>
              <a:t>мм</a:t>
            </a:r>
          </a:p>
          <a:p>
            <a:pPr algn="l"/>
            <a:r>
              <a:rPr lang="ru-RU" sz="1800" b="1" dirty="0"/>
              <a:t>Лампы </a:t>
            </a:r>
            <a:r>
              <a:rPr lang="ru-RU" sz="1800" dirty="0"/>
              <a:t>– </a:t>
            </a:r>
            <a:r>
              <a:rPr lang="en-US" sz="1800" dirty="0" smtClean="0"/>
              <a:t>E14 </a:t>
            </a:r>
            <a:r>
              <a:rPr lang="ru-RU" sz="1800" dirty="0" err="1" smtClean="0"/>
              <a:t>max</a:t>
            </a:r>
            <a:r>
              <a:rPr lang="ru-RU" sz="1800" dirty="0" smtClean="0"/>
              <a:t> </a:t>
            </a:r>
            <a:r>
              <a:rPr lang="en-US" sz="1800" dirty="0" smtClean="0"/>
              <a:t>1 x 4</a:t>
            </a:r>
            <a:r>
              <a:rPr lang="ru-RU" sz="1800" dirty="0" smtClean="0"/>
              <a:t>0W</a:t>
            </a:r>
            <a:endParaRPr lang="ru-RU" sz="1800" dirty="0"/>
          </a:p>
          <a:p>
            <a:pPr algn="l"/>
            <a:r>
              <a:rPr lang="ru-RU" sz="1800" b="1" dirty="0"/>
              <a:t>Напряжение </a:t>
            </a:r>
            <a:r>
              <a:rPr lang="ru-RU" sz="1800" dirty="0"/>
              <a:t>– </a:t>
            </a:r>
            <a:r>
              <a:rPr lang="ru-RU" sz="1800" dirty="0" smtClean="0"/>
              <a:t> </a:t>
            </a:r>
            <a:r>
              <a:rPr lang="ru-RU" sz="1800" dirty="0"/>
              <a:t>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Lightstar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Настенный светильник</a:t>
            </a:r>
          </a:p>
          <a:p>
            <a:r>
              <a:rPr lang="en-US" sz="2000" dirty="0">
                <a:solidFill>
                  <a:srgbClr val="6E0F08"/>
                </a:solidFill>
              </a:rPr>
              <a:t>765606 Loft </a:t>
            </a:r>
          </a:p>
          <a:p>
            <a:r>
              <a:rPr lang="en-US" sz="2000" dirty="0" smtClean="0">
                <a:solidFill>
                  <a:srgbClr val="6E0F08"/>
                </a:solidFill>
              </a:rPr>
              <a:t>1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269" y="1464165"/>
            <a:ext cx="3965266" cy="396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9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Китай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металл/белый</a:t>
            </a:r>
          </a:p>
          <a:p>
            <a:pPr algn="l"/>
            <a:r>
              <a:rPr lang="ru-RU" sz="1800" b="1" dirty="0" err="1" smtClean="0"/>
              <a:t>Рассеиватель</a:t>
            </a:r>
            <a:r>
              <a:rPr lang="ru-RU" sz="1800" dirty="0" smtClean="0"/>
              <a:t> – стекло </a:t>
            </a:r>
            <a:r>
              <a:rPr lang="en-US" sz="1800" dirty="0" smtClean="0"/>
              <a:t>Pyrex</a:t>
            </a:r>
            <a:endParaRPr lang="ru-RU" sz="1800" dirty="0" smtClean="0"/>
          </a:p>
          <a:p>
            <a:pPr algn="l"/>
            <a:r>
              <a:rPr lang="ru-RU" sz="1800" b="1" dirty="0" smtClean="0"/>
              <a:t>Длина/Высот</a:t>
            </a:r>
            <a:r>
              <a:rPr lang="ru-RU" sz="1800" b="1" dirty="0"/>
              <a:t>а</a:t>
            </a:r>
            <a:r>
              <a:rPr lang="ru-RU" sz="1800" b="1" dirty="0" smtClean="0"/>
              <a:t> </a:t>
            </a:r>
            <a:r>
              <a:rPr lang="ru-RU" sz="1800" dirty="0" smtClean="0"/>
              <a:t>110/115 </a:t>
            </a:r>
            <a:r>
              <a:rPr lang="ru-RU" sz="1800" dirty="0"/>
              <a:t>мм</a:t>
            </a:r>
          </a:p>
          <a:p>
            <a:pPr algn="l"/>
            <a:r>
              <a:rPr lang="ru-RU" sz="1800" b="1" dirty="0"/>
              <a:t>Лампы </a:t>
            </a:r>
            <a:r>
              <a:rPr lang="ru-RU" sz="1800" dirty="0"/>
              <a:t>– </a:t>
            </a:r>
            <a:r>
              <a:rPr lang="en-US" sz="1800" dirty="0" smtClean="0"/>
              <a:t>GU</a:t>
            </a:r>
            <a:r>
              <a:rPr lang="ru-RU" sz="1800" dirty="0" smtClean="0"/>
              <a:t>10 </a:t>
            </a:r>
            <a:r>
              <a:rPr lang="ru-RU" sz="1800" dirty="0" err="1" smtClean="0"/>
              <a:t>max</a:t>
            </a:r>
            <a:r>
              <a:rPr lang="ru-RU" sz="1800" dirty="0"/>
              <a:t> </a:t>
            </a:r>
            <a:r>
              <a:rPr lang="ru-RU" sz="1800" dirty="0" smtClean="0"/>
              <a:t>28W</a:t>
            </a:r>
            <a:endParaRPr lang="ru-RU" sz="1800" dirty="0"/>
          </a:p>
          <a:p>
            <a:pPr algn="l"/>
            <a:r>
              <a:rPr lang="ru-RU" sz="1800" b="1" dirty="0"/>
              <a:t>Напряжение </a:t>
            </a:r>
            <a:r>
              <a:rPr lang="ru-RU" sz="1800" dirty="0"/>
              <a:t>– </a:t>
            </a:r>
            <a:r>
              <a:rPr lang="ru-RU" sz="1800" dirty="0" smtClean="0"/>
              <a:t>220V</a:t>
            </a:r>
            <a:endParaRPr lang="ru-RU" sz="1800" dirty="0"/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Ideallux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Потолочный светильник</a:t>
            </a:r>
          </a:p>
          <a:p>
            <a:r>
              <a:rPr lang="en-US" sz="2000" dirty="0" smtClean="0">
                <a:solidFill>
                  <a:srgbClr val="6E0F08"/>
                </a:solidFill>
              </a:rPr>
              <a:t>122663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Gun </a:t>
            </a:r>
            <a:r>
              <a:rPr lang="en-US" sz="2000" dirty="0">
                <a:solidFill>
                  <a:srgbClr val="6E0F08"/>
                </a:solidFill>
              </a:rPr>
              <a:t>pl1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pl-PL" sz="2000" dirty="0">
                <a:solidFill>
                  <a:srgbClr val="6E0F08"/>
                </a:solidFill>
              </a:rPr>
              <a:t>GU10 max 1 x </a:t>
            </a:r>
            <a:r>
              <a:rPr lang="pl-PL" sz="2000" dirty="0" smtClean="0">
                <a:solidFill>
                  <a:srgbClr val="6E0F08"/>
                </a:solidFill>
              </a:rPr>
              <a:t>28W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IP44</a:t>
            </a:r>
            <a:endParaRPr lang="ru-RU" sz="2000" dirty="0" smtClean="0">
              <a:solidFill>
                <a:srgbClr val="6E0F08"/>
              </a:solidFill>
            </a:endParaRPr>
          </a:p>
          <a:p>
            <a:r>
              <a:rPr lang="en-US" sz="2000" dirty="0" smtClean="0">
                <a:solidFill>
                  <a:srgbClr val="6E0F08"/>
                </a:solidFill>
              </a:rPr>
              <a:t>5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639" y="740411"/>
            <a:ext cx="4298868" cy="42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1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Китай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стекло/белый</a:t>
            </a:r>
          </a:p>
          <a:p>
            <a:pPr algn="l"/>
            <a:r>
              <a:rPr lang="ru-RU" sz="1800" b="1" dirty="0" smtClean="0"/>
              <a:t>Размер - </a:t>
            </a:r>
            <a:r>
              <a:rPr lang="en-US" sz="1800" dirty="0"/>
              <a:t>Ø 110 x H min 410 / max 2500 </a:t>
            </a:r>
            <a:r>
              <a:rPr lang="en-US" sz="1800" dirty="0" smtClean="0"/>
              <a:t>mm</a:t>
            </a:r>
            <a:endParaRPr lang="ru-RU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/>
              <a:t>– </a:t>
            </a:r>
            <a:r>
              <a:rPr lang="ru-RU" sz="1800" dirty="0" smtClean="0"/>
              <a:t>Е27 </a:t>
            </a:r>
            <a:r>
              <a:rPr lang="ru-RU" sz="1800" dirty="0" err="1" smtClean="0"/>
              <a:t>max</a:t>
            </a:r>
            <a:r>
              <a:rPr lang="ru-RU" sz="1800" dirty="0" smtClean="0"/>
              <a:t> </a:t>
            </a:r>
            <a:r>
              <a:rPr lang="ru-RU" sz="1800" dirty="0"/>
              <a:t>6</a:t>
            </a:r>
            <a:r>
              <a:rPr lang="ru-RU" sz="1800" dirty="0" smtClean="0"/>
              <a:t>0W</a:t>
            </a:r>
            <a:endParaRPr lang="ru-RU" sz="1800" dirty="0"/>
          </a:p>
          <a:p>
            <a:pPr algn="l"/>
            <a:r>
              <a:rPr lang="ru-RU" sz="1800" b="1" dirty="0"/>
              <a:t>Напряжение </a:t>
            </a:r>
            <a:r>
              <a:rPr lang="ru-RU" sz="1800" dirty="0"/>
              <a:t>– </a:t>
            </a:r>
            <a:r>
              <a:rPr lang="ru-RU" sz="1800" dirty="0" smtClean="0"/>
              <a:t>220V</a:t>
            </a:r>
            <a:endParaRPr lang="ru-RU" sz="1800" dirty="0"/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Ideallux</a:t>
            </a:r>
            <a:endParaRPr lang="ru-RU" sz="4000" b="1" dirty="0" smtClean="0">
              <a:solidFill>
                <a:srgbClr val="6E0F08"/>
              </a:solidFill>
            </a:endParaRPr>
          </a:p>
          <a:p>
            <a:r>
              <a:rPr lang="ru-RU" dirty="0" smtClean="0">
                <a:solidFill>
                  <a:srgbClr val="6E0F08"/>
                </a:solidFill>
              </a:rPr>
              <a:t>Подвесной светильник</a:t>
            </a:r>
          </a:p>
          <a:p>
            <a:r>
              <a:rPr lang="en-US" dirty="0" smtClean="0">
                <a:solidFill>
                  <a:srgbClr val="6E0F08"/>
                </a:solidFill>
              </a:rPr>
              <a:t>053448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Kuky sp1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E27 </a:t>
            </a:r>
            <a:r>
              <a:rPr lang="en-US" dirty="0">
                <a:solidFill>
                  <a:srgbClr val="6E0F08"/>
                </a:solidFill>
              </a:rPr>
              <a:t>max 1 x 60W</a:t>
            </a:r>
            <a:endParaRPr lang="en-US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2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268" y="999481"/>
            <a:ext cx="4051465" cy="405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5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Китай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металл/бронза</a:t>
            </a:r>
          </a:p>
          <a:p>
            <a:pPr algn="l"/>
            <a:r>
              <a:rPr lang="ru-RU" sz="1800" b="1" dirty="0" smtClean="0"/>
              <a:t>Плафон/цвет</a:t>
            </a:r>
            <a:r>
              <a:rPr lang="ru-RU" sz="1800" dirty="0" smtClean="0"/>
              <a:t> – ткань/белый</a:t>
            </a:r>
          </a:p>
          <a:p>
            <a:pPr algn="l"/>
            <a:r>
              <a:rPr lang="ru-RU" sz="1800" b="1" dirty="0" smtClean="0"/>
              <a:t>Ширина/Длина/Высота </a:t>
            </a:r>
            <a:r>
              <a:rPr lang="ru-RU" sz="1800" dirty="0" smtClean="0"/>
              <a:t>– 350/350/320 мм</a:t>
            </a:r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/>
              <a:t>– </a:t>
            </a:r>
            <a:r>
              <a:rPr lang="ru-RU" sz="1800" dirty="0" smtClean="0"/>
              <a:t>1хЕ27 </a:t>
            </a:r>
            <a:r>
              <a:rPr lang="ru-RU" sz="1800" dirty="0" err="1" smtClean="0"/>
              <a:t>max</a:t>
            </a:r>
            <a:r>
              <a:rPr lang="ru-RU" sz="1800" dirty="0" smtClean="0"/>
              <a:t> </a:t>
            </a:r>
            <a:r>
              <a:rPr lang="ru-RU" sz="1800" dirty="0"/>
              <a:t>6</a:t>
            </a:r>
            <a:r>
              <a:rPr lang="ru-RU" sz="1800" dirty="0" smtClean="0"/>
              <a:t>0W</a:t>
            </a:r>
            <a:endParaRPr lang="ru-RU" sz="1800" dirty="0"/>
          </a:p>
          <a:p>
            <a:pPr algn="l"/>
            <a:r>
              <a:rPr lang="ru-RU" sz="1800" b="1" dirty="0"/>
              <a:t>Напряжение </a:t>
            </a:r>
            <a:r>
              <a:rPr lang="ru-RU" sz="1800" dirty="0"/>
              <a:t>– </a:t>
            </a:r>
            <a:r>
              <a:rPr lang="ru-RU" sz="1800" dirty="0" smtClean="0"/>
              <a:t>220V</a:t>
            </a:r>
            <a:endParaRPr lang="ru-RU" sz="1800" dirty="0"/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Artelamp</a:t>
            </a:r>
            <a:endParaRPr lang="ru-RU" sz="4000" b="1" dirty="0" smtClean="0">
              <a:solidFill>
                <a:srgbClr val="6E0F08"/>
              </a:solidFill>
            </a:endParaRPr>
          </a:p>
          <a:p>
            <a:r>
              <a:rPr lang="ru-RU" dirty="0" smtClean="0">
                <a:solidFill>
                  <a:srgbClr val="6E0F08"/>
                </a:solidFill>
              </a:rPr>
              <a:t>Подвесной светильник</a:t>
            </a:r>
          </a:p>
          <a:p>
            <a:r>
              <a:rPr lang="en-US" dirty="0" smtClean="0">
                <a:solidFill>
                  <a:srgbClr val="6E0F08"/>
                </a:solidFill>
              </a:rPr>
              <a:t>A9247SP-1AB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Cubes</a:t>
            </a:r>
            <a:r>
              <a:rPr lang="ru-RU" dirty="0" smtClean="0">
                <a:solidFill>
                  <a:srgbClr val="6E0F08"/>
                </a:solidFill>
              </a:rPr>
              <a:t> Е27 60</a:t>
            </a:r>
            <a:r>
              <a:rPr lang="en-US" dirty="0" smtClean="0">
                <a:solidFill>
                  <a:srgbClr val="6E0F08"/>
                </a:solidFill>
              </a:rPr>
              <a:t>W</a:t>
            </a:r>
          </a:p>
          <a:p>
            <a:r>
              <a:rPr lang="ru-RU" sz="2000" dirty="0">
                <a:solidFill>
                  <a:srgbClr val="6E0F08"/>
                </a:solidFill>
              </a:rPr>
              <a:t>3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305" y="1428206"/>
            <a:ext cx="3075615" cy="380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3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Китай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металл/белый</a:t>
            </a:r>
          </a:p>
          <a:p>
            <a:pPr algn="l"/>
            <a:r>
              <a:rPr lang="ru-RU" sz="1800" b="1" dirty="0" smtClean="0"/>
              <a:t>Плафон/цвет</a:t>
            </a:r>
            <a:r>
              <a:rPr lang="ru-RU" sz="1800" dirty="0" smtClean="0"/>
              <a:t> – поликарбонат/белый</a:t>
            </a:r>
          </a:p>
          <a:p>
            <a:pPr algn="l"/>
            <a:r>
              <a:rPr lang="ru-RU" sz="1800" b="1" dirty="0" smtClean="0"/>
              <a:t>Диаметр/Высота/Выступ </a:t>
            </a:r>
            <a:r>
              <a:rPr lang="ru-RU" sz="1800" dirty="0" smtClean="0"/>
              <a:t>– 170/40/40 мм</a:t>
            </a:r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/>
              <a:t>– </a:t>
            </a:r>
            <a:r>
              <a:rPr lang="en-US" sz="1800" dirty="0" smtClean="0"/>
              <a:t>LED 12</a:t>
            </a:r>
            <a:r>
              <a:rPr lang="ru-RU" sz="1800" dirty="0" smtClean="0"/>
              <a:t>W</a:t>
            </a:r>
            <a:endParaRPr lang="ru-RU" sz="1800" dirty="0"/>
          </a:p>
          <a:p>
            <a:pPr algn="l"/>
            <a:r>
              <a:rPr lang="ru-RU" sz="1800" b="1" dirty="0"/>
              <a:t>Напряжение </a:t>
            </a:r>
            <a:r>
              <a:rPr lang="ru-RU" sz="1800" dirty="0"/>
              <a:t>– </a:t>
            </a:r>
            <a:r>
              <a:rPr lang="ru-RU" sz="1800" dirty="0" smtClean="0"/>
              <a:t>220V</a:t>
            </a:r>
            <a:endParaRPr lang="ru-RU" sz="1800" dirty="0"/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Artelamp</a:t>
            </a:r>
            <a:endParaRPr lang="ru-RU" sz="4000" b="1" dirty="0" smtClean="0">
              <a:solidFill>
                <a:srgbClr val="6E0F08"/>
              </a:solidFill>
            </a:endParaRPr>
          </a:p>
          <a:p>
            <a:r>
              <a:rPr lang="ru-RU" dirty="0" smtClean="0">
                <a:solidFill>
                  <a:srgbClr val="6E0F08"/>
                </a:solidFill>
              </a:rPr>
              <a:t>Накладной светильник</a:t>
            </a:r>
          </a:p>
          <a:p>
            <a:r>
              <a:rPr lang="en-US" dirty="0" smtClean="0">
                <a:solidFill>
                  <a:srgbClr val="6E0F08"/>
                </a:solidFill>
              </a:rPr>
              <a:t>A3012PL-1WH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ANGOLO</a:t>
            </a:r>
            <a:r>
              <a:rPr lang="ru-RU" dirty="0" smtClean="0">
                <a:solidFill>
                  <a:srgbClr val="6E0F08"/>
                </a:solidFill>
              </a:rPr>
              <a:t> 12</a:t>
            </a:r>
            <a:r>
              <a:rPr lang="en-US" dirty="0" smtClean="0">
                <a:solidFill>
                  <a:srgbClr val="6E0F08"/>
                </a:solidFill>
              </a:rPr>
              <a:t>W 3000K </a:t>
            </a:r>
            <a:endParaRPr lang="ru-RU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2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785" y="1389753"/>
            <a:ext cx="3270921" cy="327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2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Германия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алюминий/алюминий</a:t>
            </a:r>
          </a:p>
          <a:p>
            <a:pPr algn="l"/>
            <a:r>
              <a:rPr lang="ru-RU" sz="1800" b="1" dirty="0" smtClean="0"/>
              <a:t>Длина/Ширина/Высота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120,50</a:t>
            </a:r>
            <a:r>
              <a:rPr lang="en-US" sz="1800" dirty="0" smtClean="0"/>
              <a:t>/</a:t>
            </a:r>
            <a:r>
              <a:rPr lang="ru-RU" sz="1800" dirty="0" smtClean="0"/>
              <a:t>5,8/9,8</a:t>
            </a:r>
            <a:r>
              <a:rPr lang="en-US" sz="1800" dirty="0" smtClean="0"/>
              <a:t> </a:t>
            </a:r>
            <a:r>
              <a:rPr lang="ru-RU" sz="1800" dirty="0" smtClean="0"/>
              <a:t>см</a:t>
            </a:r>
            <a:endParaRPr lang="en-US" sz="1800" dirty="0" smtClean="0"/>
          </a:p>
          <a:p>
            <a:pPr algn="l"/>
            <a:r>
              <a:rPr lang="ru-RU" sz="1800" b="1" dirty="0" smtClean="0"/>
              <a:t>Распределение силы света </a:t>
            </a:r>
            <a:r>
              <a:rPr lang="ru-RU" sz="1800" dirty="0" smtClean="0"/>
              <a:t>- симметричный</a:t>
            </a:r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/>
              <a:t>– </a:t>
            </a:r>
            <a:r>
              <a:rPr lang="ru-RU" sz="1800" dirty="0" smtClean="0"/>
              <a:t>1х54W </a:t>
            </a:r>
            <a:r>
              <a:rPr lang="en-US" sz="1800" dirty="0" smtClean="0"/>
              <a:t>max</a:t>
            </a:r>
            <a:r>
              <a:rPr lang="ru-RU" sz="1800" dirty="0" smtClean="0"/>
              <a:t> </a:t>
            </a:r>
            <a:r>
              <a:rPr lang="en-US" sz="1800" dirty="0" smtClean="0"/>
              <a:t>T16 G5</a:t>
            </a:r>
            <a:endParaRPr lang="ru-RU" sz="1800" dirty="0"/>
          </a:p>
          <a:p>
            <a:pPr algn="l"/>
            <a:r>
              <a:rPr lang="ru-RU" sz="1800" b="1" dirty="0"/>
              <a:t>Напряжение </a:t>
            </a:r>
            <a:r>
              <a:rPr lang="ru-RU" sz="1800" dirty="0"/>
              <a:t>– </a:t>
            </a:r>
            <a:r>
              <a:rPr lang="ru-RU" sz="1800" dirty="0" smtClean="0"/>
              <a:t>220V</a:t>
            </a:r>
            <a:endParaRPr lang="ru-RU" sz="1800" dirty="0"/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6E0F08"/>
                </a:solidFill>
              </a:rPr>
              <a:t>SLV</a:t>
            </a:r>
            <a:endParaRPr lang="ru-RU" sz="4000" b="1" dirty="0" smtClean="0">
              <a:solidFill>
                <a:srgbClr val="6E0F08"/>
              </a:solidFill>
            </a:endParaRPr>
          </a:p>
          <a:p>
            <a:r>
              <a:rPr lang="ru-RU" dirty="0" err="1" smtClean="0">
                <a:solidFill>
                  <a:srgbClr val="6E0F08"/>
                </a:solidFill>
              </a:rPr>
              <a:t>Настенно</a:t>
            </a:r>
            <a:r>
              <a:rPr lang="ru-RU" dirty="0" smtClean="0">
                <a:solidFill>
                  <a:srgbClr val="6E0F08"/>
                </a:solidFill>
              </a:rPr>
              <a:t>-потолочный светильник</a:t>
            </a:r>
          </a:p>
          <a:p>
            <a:r>
              <a:rPr lang="en-US" dirty="0">
                <a:solidFill>
                  <a:srgbClr val="6E0F08"/>
                </a:solidFill>
              </a:rPr>
              <a:t>160134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T5-BAR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G5 54W CRI90 </a:t>
            </a:r>
            <a:endParaRPr lang="ru-RU" dirty="0" smtClean="0">
              <a:solidFill>
                <a:srgbClr val="6E0F08"/>
              </a:solidFill>
            </a:endParaRPr>
          </a:p>
          <a:p>
            <a:r>
              <a:rPr lang="ru-RU" sz="2000" dirty="0">
                <a:solidFill>
                  <a:srgbClr val="6E0F08"/>
                </a:solidFill>
              </a:rPr>
              <a:t>3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689" t="37232" r="43039" b="14911"/>
          <a:stretch/>
        </p:blipFill>
        <p:spPr>
          <a:xfrm>
            <a:off x="7890473" y="1110343"/>
            <a:ext cx="3539775" cy="22010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4794" t="36160" r="45951" b="16697"/>
          <a:stretch/>
        </p:blipFill>
        <p:spPr>
          <a:xfrm>
            <a:off x="7517081" y="3459566"/>
            <a:ext cx="2457054" cy="16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0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Германия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металл/алюминий</a:t>
            </a:r>
          </a:p>
          <a:p>
            <a:pPr algn="l"/>
            <a:r>
              <a:rPr lang="ru-RU" sz="1800" b="1" dirty="0" smtClean="0"/>
              <a:t>Длина/Ширина/Высота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18</a:t>
            </a:r>
            <a:r>
              <a:rPr lang="en-US" sz="1800" dirty="0" smtClean="0"/>
              <a:t>/</a:t>
            </a:r>
            <a:r>
              <a:rPr lang="ru-RU" sz="1800" dirty="0" smtClean="0"/>
              <a:t>10,5/9</a:t>
            </a:r>
            <a:r>
              <a:rPr lang="en-US" sz="1800" dirty="0" smtClean="0"/>
              <a:t> </a:t>
            </a:r>
            <a:r>
              <a:rPr lang="ru-RU" sz="1800" dirty="0" smtClean="0"/>
              <a:t>см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/>
              <a:t>– </a:t>
            </a:r>
            <a:r>
              <a:rPr lang="ru-RU" sz="1800" dirty="0" smtClean="0"/>
              <a:t>1х26W </a:t>
            </a:r>
            <a:r>
              <a:rPr lang="en-US" sz="1800" dirty="0" smtClean="0"/>
              <a:t>G24d-3</a:t>
            </a:r>
            <a:endParaRPr lang="ru-RU" sz="1800" dirty="0" smtClean="0"/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Metalspot</a:t>
            </a:r>
            <a:endParaRPr lang="ru-RU" sz="4000" b="1" dirty="0" smtClean="0">
              <a:solidFill>
                <a:srgbClr val="6E0F08"/>
              </a:solidFill>
            </a:endParaRPr>
          </a:p>
          <a:p>
            <a:r>
              <a:rPr lang="ru-RU" dirty="0" smtClean="0">
                <a:solidFill>
                  <a:srgbClr val="6E0F08"/>
                </a:solidFill>
              </a:rPr>
              <a:t>Встроенный светильник</a:t>
            </a:r>
          </a:p>
          <a:p>
            <a:r>
              <a:rPr lang="ru-RU" dirty="0" smtClean="0">
                <a:solidFill>
                  <a:srgbClr val="6E0F08"/>
                </a:solidFill>
              </a:rPr>
              <a:t>15236 </a:t>
            </a:r>
            <a:r>
              <a:rPr lang="en-US" dirty="0" smtClean="0">
                <a:solidFill>
                  <a:srgbClr val="6E0F08"/>
                </a:solidFill>
              </a:rPr>
              <a:t>GEMINI FLUO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>
                <a:solidFill>
                  <a:srgbClr val="6E0F08"/>
                </a:solidFill>
              </a:rPr>
              <a:t>1x26W </a:t>
            </a:r>
            <a:r>
              <a:rPr lang="en-US" dirty="0" smtClean="0">
                <a:solidFill>
                  <a:srgbClr val="6E0F08"/>
                </a:solidFill>
              </a:rPr>
              <a:t>G24d-3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IP20</a:t>
            </a:r>
            <a:endParaRPr lang="ru-RU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20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60475" t="30446" r="14828" b="40446"/>
          <a:stretch/>
        </p:blipFill>
        <p:spPr>
          <a:xfrm>
            <a:off x="6975566" y="1040538"/>
            <a:ext cx="4404433" cy="2918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8508" t="50447" r="32958" b="38660"/>
          <a:stretch/>
        </p:blipFill>
        <p:spPr>
          <a:xfrm>
            <a:off x="7509956" y="3958924"/>
            <a:ext cx="2327455" cy="16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0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Австрия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металл/английская латунь</a:t>
            </a:r>
          </a:p>
          <a:p>
            <a:pPr algn="l"/>
            <a:r>
              <a:rPr lang="ru-RU" sz="1800" b="1" dirty="0" smtClean="0"/>
              <a:t>Глубина/Ширина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/>
              <a:t>9</a:t>
            </a:r>
            <a:r>
              <a:rPr lang="en-US" sz="1800" dirty="0" smtClean="0"/>
              <a:t>/</a:t>
            </a:r>
            <a:r>
              <a:rPr lang="ru-RU" sz="1800" dirty="0" smtClean="0"/>
              <a:t>12</a:t>
            </a:r>
            <a:r>
              <a:rPr lang="en-US" sz="1800" dirty="0" smtClean="0"/>
              <a:t> </a:t>
            </a:r>
            <a:r>
              <a:rPr lang="ru-RU" sz="1800" dirty="0" smtClean="0"/>
              <a:t>см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/>
              <a:t>– </a:t>
            </a:r>
            <a:r>
              <a:rPr lang="pl-PL" sz="1800" dirty="0"/>
              <a:t>G9 x 2 max 40W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Kolarz</a:t>
            </a:r>
            <a:endParaRPr lang="ru-RU" sz="4000" b="1" dirty="0" smtClean="0">
              <a:solidFill>
                <a:srgbClr val="6E0F08"/>
              </a:solidFill>
            </a:endParaRPr>
          </a:p>
          <a:p>
            <a:r>
              <a:rPr lang="ru-RU" dirty="0">
                <a:solidFill>
                  <a:srgbClr val="6E0F08"/>
                </a:solidFill>
              </a:rPr>
              <a:t>Подсветка для </a:t>
            </a:r>
            <a:r>
              <a:rPr lang="ru-RU" dirty="0" smtClean="0">
                <a:solidFill>
                  <a:srgbClr val="6E0F08"/>
                </a:solidFill>
              </a:rPr>
              <a:t>картин</a:t>
            </a:r>
            <a:endParaRPr lang="en-US" dirty="0" smtClean="0">
              <a:solidFill>
                <a:srgbClr val="6E0F08"/>
              </a:solidFill>
            </a:endParaRPr>
          </a:p>
          <a:p>
            <a:r>
              <a:rPr lang="en-US" dirty="0">
                <a:solidFill>
                  <a:srgbClr val="6E0F08"/>
                </a:solidFill>
              </a:rPr>
              <a:t>1237.64 </a:t>
            </a:r>
            <a:r>
              <a:rPr lang="en-US" dirty="0" smtClean="0">
                <a:solidFill>
                  <a:srgbClr val="6E0F08"/>
                </a:solidFill>
              </a:rPr>
              <a:t>Louvre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pl-PL" dirty="0">
                <a:solidFill>
                  <a:srgbClr val="6E0F08"/>
                </a:solidFill>
              </a:rPr>
              <a:t>G9 x 2 max 40W </a:t>
            </a:r>
            <a:endParaRPr lang="en-US" dirty="0" smtClean="0">
              <a:solidFill>
                <a:srgbClr val="6E0F08"/>
              </a:solidFill>
            </a:endParaRPr>
          </a:p>
          <a:p>
            <a:r>
              <a:rPr lang="en-US" sz="2000" dirty="0">
                <a:solidFill>
                  <a:srgbClr val="6E0F08"/>
                </a:solidFill>
              </a:rPr>
              <a:t>1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13771"/>
          <a:stretch/>
        </p:blipFill>
        <p:spPr>
          <a:xfrm>
            <a:off x="6737268" y="1133639"/>
            <a:ext cx="4529403" cy="390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5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Австрия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металл/золото</a:t>
            </a:r>
            <a:endParaRPr lang="ru-RU" sz="1800" dirty="0"/>
          </a:p>
          <a:p>
            <a:pPr algn="l"/>
            <a:r>
              <a:rPr lang="ru-RU" sz="1800" b="1" dirty="0" smtClean="0"/>
              <a:t>Плафон/цвет</a:t>
            </a:r>
            <a:r>
              <a:rPr lang="ru-RU" sz="1800" dirty="0" smtClean="0"/>
              <a:t> – стекло/золото с разноцветным декором</a:t>
            </a:r>
          </a:p>
          <a:p>
            <a:pPr algn="l"/>
            <a:r>
              <a:rPr lang="ru-RU" sz="1800" b="1" dirty="0" smtClean="0"/>
              <a:t>Высота/Глубина/Ширина/Длина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110</a:t>
            </a:r>
            <a:r>
              <a:rPr lang="en-US" sz="1800" dirty="0" smtClean="0"/>
              <a:t>/</a:t>
            </a:r>
            <a:r>
              <a:rPr lang="ru-RU" sz="1800" dirty="0" smtClean="0"/>
              <a:t>90/110/410</a:t>
            </a:r>
            <a:r>
              <a:rPr lang="en-US" sz="1800" dirty="0" smtClean="0"/>
              <a:t> </a:t>
            </a:r>
            <a:r>
              <a:rPr lang="ru-RU" sz="1800" dirty="0"/>
              <a:t>м</a:t>
            </a:r>
            <a:r>
              <a:rPr lang="ru-RU" sz="1800" dirty="0" smtClean="0"/>
              <a:t>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/>
              <a:t>– </a:t>
            </a:r>
            <a:r>
              <a:rPr lang="pl-PL" sz="1800" dirty="0"/>
              <a:t>G9 x 2 max 40W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Kolarz</a:t>
            </a:r>
            <a:endParaRPr lang="ru-RU" sz="4000" b="1" dirty="0" smtClean="0">
              <a:solidFill>
                <a:srgbClr val="6E0F08"/>
              </a:solidFill>
            </a:endParaRPr>
          </a:p>
          <a:p>
            <a:r>
              <a:rPr lang="ru-RU" dirty="0" smtClean="0">
                <a:solidFill>
                  <a:srgbClr val="6E0F08"/>
                </a:solidFill>
              </a:rPr>
              <a:t>Настенный светильник</a:t>
            </a:r>
            <a:endParaRPr lang="en-US" dirty="0" smtClean="0">
              <a:solidFill>
                <a:srgbClr val="6E0F08"/>
              </a:solidFill>
            </a:endParaRPr>
          </a:p>
          <a:p>
            <a:r>
              <a:rPr lang="en-US" dirty="0" smtClean="0">
                <a:solidFill>
                  <a:srgbClr val="6E0F08"/>
                </a:solidFill>
              </a:rPr>
              <a:t>2295.62.3/ki30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err="1" smtClean="0">
                <a:solidFill>
                  <a:srgbClr val="6E0F08"/>
                </a:solidFill>
              </a:rPr>
              <a:t>Barca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G9 40W</a:t>
            </a:r>
            <a:endParaRPr lang="ru-RU" dirty="0" smtClean="0">
              <a:solidFill>
                <a:srgbClr val="6E0F08"/>
              </a:solidFill>
            </a:endParaRPr>
          </a:p>
          <a:p>
            <a:r>
              <a:rPr lang="en-US" sz="2000" dirty="0" smtClean="0">
                <a:solidFill>
                  <a:srgbClr val="6E0F08"/>
                </a:solidFill>
              </a:rPr>
              <a:t>1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174" y="1030534"/>
            <a:ext cx="3639412" cy="363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7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Австрия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металл/хром</a:t>
            </a:r>
            <a:endParaRPr lang="ru-RU" sz="1800" dirty="0"/>
          </a:p>
          <a:p>
            <a:pPr algn="l"/>
            <a:r>
              <a:rPr lang="ru-RU" sz="1800" b="1" dirty="0" smtClean="0"/>
              <a:t>Плафон/цвет</a:t>
            </a:r>
            <a:r>
              <a:rPr lang="ru-RU" sz="1800" dirty="0" smtClean="0"/>
              <a:t> – стекло/белое</a:t>
            </a:r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40</a:t>
            </a:r>
            <a:r>
              <a:rPr lang="en-US" sz="1800" dirty="0" smtClean="0"/>
              <a:t>/</a:t>
            </a:r>
            <a:r>
              <a:rPr lang="ru-RU" sz="1800" dirty="0" smtClean="0"/>
              <a:t>15</a:t>
            </a:r>
            <a:r>
              <a:rPr lang="en-US" sz="1800" dirty="0" smtClean="0"/>
              <a:t> </a:t>
            </a:r>
            <a:r>
              <a:rPr lang="ru-RU" sz="1800" dirty="0" smtClean="0"/>
              <a:t>см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 Е27</a:t>
            </a:r>
            <a:r>
              <a:rPr lang="pl-PL" sz="1800" dirty="0" smtClean="0"/>
              <a:t> </a:t>
            </a:r>
            <a:r>
              <a:rPr lang="pl-PL" sz="1800" dirty="0"/>
              <a:t>x 2 max </a:t>
            </a:r>
            <a:r>
              <a:rPr lang="ru-RU" sz="1800" dirty="0" smtClean="0"/>
              <a:t>6</a:t>
            </a:r>
            <a:r>
              <a:rPr lang="pl-PL" sz="1800" dirty="0" smtClean="0"/>
              <a:t>0W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Kolarz</a:t>
            </a:r>
            <a:endParaRPr lang="ru-RU" sz="4000" b="1" dirty="0" smtClean="0">
              <a:solidFill>
                <a:srgbClr val="6E0F08"/>
              </a:solidFill>
            </a:endParaRPr>
          </a:p>
          <a:p>
            <a:r>
              <a:rPr lang="ru-RU" dirty="0" err="1" smtClean="0">
                <a:solidFill>
                  <a:srgbClr val="6E0F08"/>
                </a:solidFill>
              </a:rPr>
              <a:t>Настенно</a:t>
            </a:r>
            <a:r>
              <a:rPr lang="ru-RU" dirty="0" smtClean="0">
                <a:solidFill>
                  <a:srgbClr val="6E0F08"/>
                </a:solidFill>
              </a:rPr>
              <a:t>-потолочный светильник</a:t>
            </a:r>
            <a:endParaRPr lang="en-US" dirty="0" smtClean="0">
              <a:solidFill>
                <a:srgbClr val="6E0F08"/>
              </a:solidFill>
            </a:endParaRPr>
          </a:p>
          <a:p>
            <a:r>
              <a:rPr lang="en-US" dirty="0">
                <a:solidFill>
                  <a:srgbClr val="6E0F08"/>
                </a:solidFill>
              </a:rPr>
              <a:t>309.12.5K </a:t>
            </a:r>
            <a:r>
              <a:rPr lang="en-US" dirty="0" smtClean="0">
                <a:solidFill>
                  <a:srgbClr val="6E0F08"/>
                </a:solidFill>
              </a:rPr>
              <a:t>BELLISSIMA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>
                <a:solidFill>
                  <a:srgbClr val="6E0F08"/>
                </a:solidFill>
              </a:rPr>
              <a:t> E27, 60W, IP20</a:t>
            </a:r>
            <a:endParaRPr lang="ru-RU" dirty="0" smtClean="0">
              <a:solidFill>
                <a:srgbClr val="6E0F08"/>
              </a:solidFill>
            </a:endParaRPr>
          </a:p>
          <a:p>
            <a:r>
              <a:rPr lang="en-US" sz="2000" dirty="0" smtClean="0">
                <a:solidFill>
                  <a:srgbClr val="6E0F08"/>
                </a:solidFill>
              </a:rPr>
              <a:t>1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858" y="899704"/>
            <a:ext cx="44577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3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7757" y="608012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6E0F08"/>
                </a:solidFill>
                <a:latin typeface="Arial" panose="020B0604020202020204" pitchFamily="34" charset="0"/>
              </a:rPr>
              <a:t>Riperlamp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17757" y="1315898"/>
            <a:ext cx="33970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Стойка ограждения с канатом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602D CQ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0851" y="3822935"/>
            <a:ext cx="6096000" cy="19845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740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706,69 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 никель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(bright nickel)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канат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513" y="515007"/>
            <a:ext cx="2566900" cy="53812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17757" y="145675"/>
            <a:ext cx="164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на </a:t>
            </a:r>
            <a:r>
              <a:rPr lang="ru-RU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экспозиции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Австрия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металл/золото 24К</a:t>
            </a:r>
            <a:endParaRPr lang="ru-RU" sz="1800" dirty="0"/>
          </a:p>
          <a:p>
            <a:pPr algn="l"/>
            <a:r>
              <a:rPr lang="ru-RU" sz="1800" b="1" dirty="0" smtClean="0"/>
              <a:t>Плафон/цвет</a:t>
            </a:r>
            <a:r>
              <a:rPr lang="ru-RU" sz="1800" dirty="0" smtClean="0"/>
              <a:t> – стекло/белое</a:t>
            </a:r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40</a:t>
            </a:r>
            <a:r>
              <a:rPr lang="en-US" sz="1800" dirty="0" smtClean="0"/>
              <a:t>/</a:t>
            </a:r>
            <a:r>
              <a:rPr lang="ru-RU" sz="1800" dirty="0" smtClean="0"/>
              <a:t>15</a:t>
            </a:r>
            <a:r>
              <a:rPr lang="en-US" sz="1800" dirty="0" smtClean="0"/>
              <a:t> </a:t>
            </a:r>
            <a:r>
              <a:rPr lang="ru-RU" sz="1800" dirty="0" smtClean="0"/>
              <a:t>см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 Е27</a:t>
            </a:r>
            <a:r>
              <a:rPr lang="pl-PL" sz="1800" dirty="0" smtClean="0"/>
              <a:t> </a:t>
            </a:r>
            <a:r>
              <a:rPr lang="pl-PL" sz="1800" dirty="0"/>
              <a:t>x 2 max </a:t>
            </a:r>
            <a:r>
              <a:rPr lang="ru-RU" sz="1800" dirty="0" smtClean="0"/>
              <a:t>6</a:t>
            </a:r>
            <a:r>
              <a:rPr lang="pl-PL" sz="1800" dirty="0" smtClean="0"/>
              <a:t>0W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Kolarz</a:t>
            </a:r>
            <a:endParaRPr lang="ru-RU" sz="4000" b="1" dirty="0" smtClean="0">
              <a:solidFill>
                <a:srgbClr val="6E0F08"/>
              </a:solidFill>
            </a:endParaRPr>
          </a:p>
          <a:p>
            <a:r>
              <a:rPr lang="ru-RU" dirty="0" err="1" smtClean="0">
                <a:solidFill>
                  <a:srgbClr val="6E0F08"/>
                </a:solidFill>
              </a:rPr>
              <a:t>Настенно</a:t>
            </a:r>
            <a:r>
              <a:rPr lang="ru-RU" dirty="0" smtClean="0">
                <a:solidFill>
                  <a:srgbClr val="6E0F08"/>
                </a:solidFill>
              </a:rPr>
              <a:t>-потолочный светильник</a:t>
            </a:r>
            <a:endParaRPr lang="en-US" dirty="0" smtClean="0">
              <a:solidFill>
                <a:srgbClr val="6E0F08"/>
              </a:solidFill>
            </a:endParaRPr>
          </a:p>
          <a:p>
            <a:r>
              <a:rPr lang="en-US" dirty="0" smtClean="0">
                <a:solidFill>
                  <a:srgbClr val="6E0F08"/>
                </a:solidFill>
              </a:rPr>
              <a:t>309.12.</a:t>
            </a:r>
            <a:r>
              <a:rPr lang="ru-RU" dirty="0" smtClean="0">
                <a:solidFill>
                  <a:srgbClr val="6E0F08"/>
                </a:solidFill>
              </a:rPr>
              <a:t>7</a:t>
            </a:r>
            <a:r>
              <a:rPr lang="en-US" dirty="0" smtClean="0">
                <a:solidFill>
                  <a:srgbClr val="6E0F08"/>
                </a:solidFill>
              </a:rPr>
              <a:t>K BELLISSIMA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>
                <a:solidFill>
                  <a:srgbClr val="6E0F08"/>
                </a:solidFill>
              </a:rPr>
              <a:t> E27, 60W, IP20</a:t>
            </a:r>
            <a:endParaRPr lang="ru-RU" dirty="0" smtClean="0">
              <a:solidFill>
                <a:srgbClr val="6E0F08"/>
              </a:solidFill>
            </a:endParaRPr>
          </a:p>
          <a:p>
            <a:r>
              <a:rPr lang="en-US" sz="2000" dirty="0" smtClean="0">
                <a:solidFill>
                  <a:srgbClr val="6E0F08"/>
                </a:solidFill>
              </a:rPr>
              <a:t>1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858" y="899704"/>
            <a:ext cx="44577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0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Австрия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металл/коричневый</a:t>
            </a:r>
            <a:endParaRPr lang="ru-RU" sz="1800" dirty="0"/>
          </a:p>
          <a:p>
            <a:pPr algn="l"/>
            <a:r>
              <a:rPr lang="ru-RU" sz="1800" b="1" dirty="0" smtClean="0"/>
              <a:t>Плафон/цвет</a:t>
            </a:r>
            <a:r>
              <a:rPr lang="ru-RU" sz="1800" dirty="0" smtClean="0"/>
              <a:t> – стекло/белое с узором</a:t>
            </a:r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380</a:t>
            </a:r>
            <a:r>
              <a:rPr lang="en-US" sz="1800" dirty="0" smtClean="0"/>
              <a:t>/</a:t>
            </a:r>
            <a:r>
              <a:rPr lang="ru-RU" sz="1800" dirty="0" smtClean="0"/>
              <a:t>370</a:t>
            </a:r>
            <a:r>
              <a:rPr lang="en-US" sz="1800" dirty="0" smtClean="0"/>
              <a:t> </a:t>
            </a:r>
            <a:r>
              <a:rPr lang="ru-RU" sz="1800" dirty="0"/>
              <a:t>м</a:t>
            </a:r>
            <a:r>
              <a:rPr lang="ru-RU" sz="1800" dirty="0" smtClean="0"/>
              <a:t>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 Е27</a:t>
            </a:r>
            <a:r>
              <a:rPr lang="pl-PL" sz="1800" dirty="0" smtClean="0"/>
              <a:t> </a:t>
            </a:r>
            <a:r>
              <a:rPr lang="pl-PL" sz="1800" dirty="0"/>
              <a:t>x 2 max </a:t>
            </a:r>
            <a:r>
              <a:rPr lang="ru-RU" sz="1800" dirty="0" smtClean="0"/>
              <a:t>6</a:t>
            </a:r>
            <a:r>
              <a:rPr lang="pl-PL" sz="1800" dirty="0" smtClean="0"/>
              <a:t>0W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Kolarz</a:t>
            </a:r>
            <a:endParaRPr lang="ru-RU" sz="4000" b="1" dirty="0" smtClean="0">
              <a:solidFill>
                <a:srgbClr val="6E0F08"/>
              </a:solidFill>
            </a:endParaRPr>
          </a:p>
          <a:p>
            <a:r>
              <a:rPr lang="ru-RU" dirty="0" smtClean="0">
                <a:solidFill>
                  <a:srgbClr val="6E0F08"/>
                </a:solidFill>
              </a:rPr>
              <a:t>Люстра</a:t>
            </a:r>
          </a:p>
          <a:p>
            <a:r>
              <a:rPr lang="en-US" dirty="0" smtClean="0">
                <a:solidFill>
                  <a:srgbClr val="6E0F08"/>
                </a:solidFill>
              </a:rPr>
              <a:t>204.13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>
                <a:solidFill>
                  <a:srgbClr val="6E0F08"/>
                </a:solidFill>
              </a:rPr>
              <a:t>Vienna </a:t>
            </a:r>
            <a:r>
              <a:rPr lang="en-US" dirty="0" smtClean="0">
                <a:solidFill>
                  <a:srgbClr val="6E0F08"/>
                </a:solidFill>
              </a:rPr>
              <a:t>Rose E27 60W</a:t>
            </a:r>
          </a:p>
          <a:p>
            <a:r>
              <a:rPr lang="en-US" sz="2000" dirty="0" smtClean="0">
                <a:solidFill>
                  <a:srgbClr val="6E0F08"/>
                </a:solidFill>
              </a:rPr>
              <a:t>1</a:t>
            </a:r>
            <a:r>
              <a:rPr lang="ru-RU" sz="2000" dirty="0" smtClean="0">
                <a:solidFill>
                  <a:srgbClr val="6E0F08"/>
                </a:solidFill>
              </a:rPr>
              <a:t> шт.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428" y="826078"/>
            <a:ext cx="4755324" cy="475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6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Австрия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металл/хром</a:t>
            </a:r>
            <a:endParaRPr lang="ru-RU" sz="1800" dirty="0"/>
          </a:p>
          <a:p>
            <a:pPr algn="l"/>
            <a:r>
              <a:rPr lang="ru-RU" sz="1800" b="1" dirty="0" smtClean="0"/>
              <a:t>Плафон/цвет</a:t>
            </a:r>
            <a:r>
              <a:rPr lang="ru-RU" sz="1800" dirty="0" smtClean="0"/>
              <a:t> – стекло/прозрачное</a:t>
            </a:r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500</a:t>
            </a:r>
            <a:r>
              <a:rPr lang="en-US" sz="1800" dirty="0" smtClean="0"/>
              <a:t>/</a:t>
            </a:r>
            <a:r>
              <a:rPr lang="ru-RU" sz="1800" dirty="0" smtClean="0"/>
              <a:t>260</a:t>
            </a:r>
            <a:r>
              <a:rPr lang="en-US" sz="1800" dirty="0" smtClean="0"/>
              <a:t> </a:t>
            </a:r>
            <a:r>
              <a:rPr lang="ru-RU" sz="1800" dirty="0"/>
              <a:t>м</a:t>
            </a:r>
            <a:r>
              <a:rPr lang="ru-RU" sz="1800" dirty="0" smtClean="0"/>
              <a:t>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 Е</a:t>
            </a:r>
            <a:r>
              <a:rPr lang="en-US" sz="1800" dirty="0" smtClean="0"/>
              <a:t>14</a:t>
            </a:r>
            <a:r>
              <a:rPr lang="pl-PL" sz="1800" dirty="0" smtClean="0"/>
              <a:t> </a:t>
            </a:r>
            <a:r>
              <a:rPr lang="pl-PL" sz="1800" dirty="0"/>
              <a:t>x </a:t>
            </a:r>
            <a:r>
              <a:rPr lang="en-US" sz="1800" dirty="0" smtClean="0"/>
              <a:t>8</a:t>
            </a:r>
            <a:r>
              <a:rPr lang="pl-PL" sz="1800" dirty="0" smtClean="0"/>
              <a:t> </a:t>
            </a:r>
            <a:r>
              <a:rPr lang="pl-PL" sz="1800" dirty="0"/>
              <a:t>max </a:t>
            </a:r>
            <a:r>
              <a:rPr lang="en-US" sz="1800" dirty="0"/>
              <a:t>4</a:t>
            </a:r>
            <a:r>
              <a:rPr lang="pl-PL" sz="1800" dirty="0" smtClean="0"/>
              <a:t>0W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Kolarz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Потолочный светильник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dirty="0" smtClean="0">
                <a:solidFill>
                  <a:srgbClr val="6E0F08"/>
                </a:solidFill>
              </a:rPr>
              <a:t>960.18K.5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Valerie</a:t>
            </a:r>
            <a:r>
              <a:rPr lang="ru-RU" dirty="0" smtClean="0">
                <a:solidFill>
                  <a:srgbClr val="6E0F08"/>
                </a:solidFill>
              </a:rPr>
              <a:t> Е14 </a:t>
            </a:r>
            <a:r>
              <a:rPr lang="en-US" dirty="0" smtClean="0">
                <a:solidFill>
                  <a:srgbClr val="6E0F08"/>
                </a:solidFill>
              </a:rPr>
              <a:t>40W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174" y="1138888"/>
            <a:ext cx="4001322" cy="400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9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Австрия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металл/Золото</a:t>
            </a:r>
            <a:r>
              <a:rPr lang="en-US" sz="1800" dirty="0" smtClean="0"/>
              <a:t> </a:t>
            </a:r>
            <a:r>
              <a:rPr lang="ru-RU" sz="1800" dirty="0" smtClean="0"/>
              <a:t>с </a:t>
            </a:r>
            <a:r>
              <a:rPr lang="ru-RU" sz="1800" dirty="0"/>
              <a:t>разноцветным декором </a:t>
            </a:r>
            <a:endParaRPr lang="en-US" sz="1800" dirty="0" smtClean="0"/>
          </a:p>
          <a:p>
            <a:pPr algn="l"/>
            <a:r>
              <a:rPr lang="ru-RU" sz="1800" b="1" dirty="0" smtClean="0"/>
              <a:t>Плафон/цвет</a:t>
            </a:r>
            <a:r>
              <a:rPr lang="ru-RU" sz="1800" dirty="0" smtClean="0"/>
              <a:t> – ткань/белый</a:t>
            </a:r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450/65</a:t>
            </a:r>
            <a:r>
              <a:rPr lang="ru-RU" sz="1800" dirty="0" smtClean="0"/>
              <a:t>0</a:t>
            </a:r>
            <a:r>
              <a:rPr lang="en-US" sz="1800" dirty="0" smtClean="0"/>
              <a:t> </a:t>
            </a:r>
            <a:r>
              <a:rPr lang="ru-RU" sz="1800" dirty="0"/>
              <a:t>м</a:t>
            </a:r>
            <a:r>
              <a:rPr lang="ru-RU" sz="1800" dirty="0" smtClean="0"/>
              <a:t>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 Е27 </a:t>
            </a:r>
            <a:r>
              <a:rPr lang="pl-PL" sz="1800" dirty="0" smtClean="0"/>
              <a:t>max </a:t>
            </a:r>
            <a:r>
              <a:rPr lang="ru-RU" sz="1800" dirty="0" smtClean="0"/>
              <a:t>10</a:t>
            </a:r>
            <a:r>
              <a:rPr lang="pl-PL" sz="1800" dirty="0" smtClean="0"/>
              <a:t>0W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Kolarz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Настольная лампа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dirty="0" smtClean="0">
                <a:solidFill>
                  <a:srgbClr val="6E0F08"/>
                </a:solidFill>
              </a:rPr>
              <a:t>0365.71M.AU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err="1" smtClean="0">
                <a:solidFill>
                  <a:srgbClr val="6E0F08"/>
                </a:solidFill>
              </a:rPr>
              <a:t>Anfora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E27 100W IP20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268" y="783220"/>
            <a:ext cx="4483988" cy="44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2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Австрия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металл/античное золото с узором</a:t>
            </a:r>
            <a:endParaRPr lang="en-US" sz="1800" dirty="0" smtClean="0"/>
          </a:p>
          <a:p>
            <a:pPr algn="l"/>
            <a:r>
              <a:rPr lang="ru-RU" sz="1800" b="1" dirty="0" smtClean="0"/>
              <a:t>Плафон/цвет</a:t>
            </a:r>
            <a:r>
              <a:rPr lang="ru-RU" sz="1800" dirty="0" smtClean="0"/>
              <a:t> – стекло/белый</a:t>
            </a:r>
          </a:p>
          <a:p>
            <a:pPr algn="l"/>
            <a:r>
              <a:rPr lang="ru-RU" sz="1800" b="1" dirty="0" smtClean="0"/>
              <a:t>Диаметр/Глубина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500</a:t>
            </a:r>
            <a:r>
              <a:rPr lang="en-US" sz="1800" dirty="0" smtClean="0"/>
              <a:t>/</a:t>
            </a:r>
            <a:r>
              <a:rPr lang="ru-RU" sz="1800" dirty="0" smtClean="0"/>
              <a:t>100</a:t>
            </a:r>
            <a:r>
              <a:rPr lang="en-US" sz="1800" dirty="0" smtClean="0"/>
              <a:t> </a:t>
            </a:r>
            <a:r>
              <a:rPr lang="ru-RU" sz="1800" dirty="0"/>
              <a:t>м</a:t>
            </a:r>
            <a:r>
              <a:rPr lang="ru-RU" sz="1800" dirty="0" smtClean="0"/>
              <a:t>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 smtClean="0"/>
              <a:t> 4x</a:t>
            </a:r>
            <a:r>
              <a:rPr lang="ru-RU" sz="1800" dirty="0" smtClean="0"/>
              <a:t>Е27 </a:t>
            </a:r>
            <a:r>
              <a:rPr lang="pl-PL" sz="1800" dirty="0" smtClean="0"/>
              <a:t>max </a:t>
            </a:r>
            <a:r>
              <a:rPr lang="en-US" sz="1800" dirty="0"/>
              <a:t>6</a:t>
            </a:r>
            <a:r>
              <a:rPr lang="pl-PL" sz="1800" dirty="0" smtClean="0"/>
              <a:t>0W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Kolarz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 smtClean="0">
                <a:solidFill>
                  <a:srgbClr val="6E0F08"/>
                </a:solidFill>
                <a:latin typeface="Calibri" panose="020F0502020204030204"/>
              </a:rPr>
              <a:t>Настенно</a:t>
            </a: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-потолочный</a:t>
            </a:r>
            <a:r>
              <a:rPr lang="en-US" dirty="0" smtClean="0">
                <a:solidFill>
                  <a:srgbClr val="6E0F08"/>
                </a:solidFill>
                <a:latin typeface="Calibri" panose="020F0502020204030204"/>
              </a:rPr>
              <a:t> </a:t>
            </a: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светильник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dirty="0" smtClean="0">
                <a:solidFill>
                  <a:srgbClr val="6E0F08"/>
                </a:solidFill>
              </a:rPr>
              <a:t>0331.U14.3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Serena</a:t>
            </a:r>
            <a:r>
              <a:rPr lang="ru-RU" dirty="0" smtClean="0">
                <a:solidFill>
                  <a:srgbClr val="6E0F08"/>
                </a:solidFill>
              </a:rPr>
              <a:t> Е27 60</a:t>
            </a:r>
            <a:r>
              <a:rPr lang="en-US" dirty="0" smtClean="0">
                <a:solidFill>
                  <a:srgbClr val="6E0F08"/>
                </a:solidFill>
              </a:rPr>
              <a:t>W</a:t>
            </a:r>
            <a:endParaRPr lang="ru-RU" dirty="0" smtClean="0">
              <a:solidFill>
                <a:srgbClr val="6E0F08"/>
              </a:solidFill>
            </a:endParaRPr>
          </a:p>
          <a:p>
            <a:pPr lvl="0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081" y="780701"/>
            <a:ext cx="3538206" cy="35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7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Австрия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металл/никель</a:t>
            </a:r>
            <a:endParaRPr lang="en-US" sz="1800" dirty="0" smtClean="0"/>
          </a:p>
          <a:p>
            <a:pPr algn="l"/>
            <a:r>
              <a:rPr lang="ru-RU" sz="1800" b="1" dirty="0" smtClean="0"/>
              <a:t>Плафон/цвет</a:t>
            </a:r>
            <a:r>
              <a:rPr lang="ru-RU" sz="1800" dirty="0" smtClean="0"/>
              <a:t> – стекло/белый</a:t>
            </a:r>
          </a:p>
          <a:p>
            <a:pPr algn="l"/>
            <a:r>
              <a:rPr lang="ru-RU" sz="1800" b="1" dirty="0" smtClean="0"/>
              <a:t>Высота</a:t>
            </a:r>
            <a:r>
              <a:rPr lang="en-US" sz="1800" b="1" dirty="0" smtClean="0"/>
              <a:t>/</a:t>
            </a:r>
            <a:r>
              <a:rPr lang="ru-RU" sz="1800" b="1" dirty="0" smtClean="0"/>
              <a:t>Диаметр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от 70 до 140</a:t>
            </a:r>
            <a:r>
              <a:rPr lang="en-US" sz="1800" dirty="0" smtClean="0"/>
              <a:t>/</a:t>
            </a:r>
            <a:r>
              <a:rPr lang="ru-RU" sz="1800" dirty="0"/>
              <a:t>4</a:t>
            </a:r>
            <a:r>
              <a:rPr lang="ru-RU" sz="1800" dirty="0" smtClean="0"/>
              <a:t>0</a:t>
            </a:r>
            <a:r>
              <a:rPr lang="en-US" sz="1800" dirty="0" smtClean="0"/>
              <a:t> </a:t>
            </a:r>
            <a:r>
              <a:rPr lang="ru-RU" sz="1800" dirty="0"/>
              <a:t>с</a:t>
            </a:r>
            <a:r>
              <a:rPr lang="ru-RU" sz="1800" dirty="0" smtClean="0"/>
              <a:t>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 smtClean="0"/>
              <a:t> 1x</a:t>
            </a:r>
            <a:r>
              <a:rPr lang="ru-RU" sz="1800" dirty="0" smtClean="0"/>
              <a:t>Е27 </a:t>
            </a:r>
            <a:r>
              <a:rPr lang="pl-PL" sz="1800" dirty="0" smtClean="0"/>
              <a:t>max </a:t>
            </a:r>
            <a:r>
              <a:rPr lang="en-US" sz="1800" dirty="0" smtClean="0"/>
              <a:t>100</a:t>
            </a:r>
            <a:r>
              <a:rPr lang="pl-PL" sz="1800" dirty="0" smtClean="0"/>
              <a:t>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Kolarz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Подвесной светильник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sz="2000" dirty="0" smtClean="0">
                <a:solidFill>
                  <a:srgbClr val="6E0F08"/>
                </a:solidFill>
              </a:rPr>
              <a:t>0284.D31.G.02W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Cristallino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E27 100W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16061"/>
          <a:stretch/>
        </p:blipFill>
        <p:spPr>
          <a:xfrm>
            <a:off x="7127174" y="1131583"/>
            <a:ext cx="3825346" cy="321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4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Австрия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металл/никель</a:t>
            </a:r>
            <a:endParaRPr lang="en-US" sz="1800" dirty="0" smtClean="0"/>
          </a:p>
          <a:p>
            <a:pPr algn="l"/>
            <a:r>
              <a:rPr lang="ru-RU" sz="1800" b="1" dirty="0" smtClean="0"/>
              <a:t>Подвески/цвет</a:t>
            </a:r>
            <a:r>
              <a:rPr lang="ru-RU" sz="1800" dirty="0" smtClean="0"/>
              <a:t> –</a:t>
            </a:r>
            <a:r>
              <a:rPr lang="en-US" sz="1800" dirty="0" smtClean="0"/>
              <a:t> </a:t>
            </a:r>
            <a:r>
              <a:rPr lang="ru-RU" sz="1800" dirty="0" smtClean="0"/>
              <a:t>прозрачный хрусталь</a:t>
            </a:r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660</a:t>
            </a:r>
            <a:r>
              <a:rPr lang="en-US" sz="1800" dirty="0" smtClean="0"/>
              <a:t>/</a:t>
            </a:r>
            <a:r>
              <a:rPr lang="ru-RU" sz="1800" dirty="0" smtClean="0"/>
              <a:t>700</a:t>
            </a:r>
            <a:r>
              <a:rPr lang="en-US" sz="1800" dirty="0" smtClean="0"/>
              <a:t> </a:t>
            </a:r>
            <a:r>
              <a:rPr lang="ru-RU" sz="1800" dirty="0" smtClean="0"/>
              <a:t>мм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 smtClean="0"/>
              <a:t> 6xE14</a:t>
            </a:r>
            <a:r>
              <a:rPr lang="ru-RU" sz="1800" dirty="0" smtClean="0"/>
              <a:t> </a:t>
            </a:r>
            <a:r>
              <a:rPr lang="pl-PL" sz="1800" dirty="0" smtClean="0"/>
              <a:t>max </a:t>
            </a:r>
            <a:r>
              <a:rPr lang="en-US" sz="1800" dirty="0"/>
              <a:t>6</a:t>
            </a:r>
            <a:r>
              <a:rPr lang="en-US" sz="1800" dirty="0" smtClean="0"/>
              <a:t>0</a:t>
            </a:r>
            <a:r>
              <a:rPr lang="pl-PL" sz="1800" dirty="0" smtClean="0"/>
              <a:t>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Kolarz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Люстра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sz="2000" dirty="0" smtClean="0">
                <a:solidFill>
                  <a:srgbClr val="6E0F08"/>
                </a:solidFill>
              </a:rPr>
              <a:t>0232.86.5.KPT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Carat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E14 60W</a:t>
            </a:r>
            <a:r>
              <a:rPr lang="ru-RU" sz="2000" dirty="0" smtClean="0">
                <a:solidFill>
                  <a:srgbClr val="6E0F08"/>
                </a:solidFill>
              </a:rPr>
              <a:t>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171" y="1031444"/>
            <a:ext cx="4278581" cy="427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Австрия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</a:t>
            </a:r>
            <a:r>
              <a:rPr lang="en-US" sz="1800" dirty="0" smtClean="0"/>
              <a:t>/</a:t>
            </a:r>
            <a:r>
              <a:rPr lang="ru-RU" sz="1800" dirty="0" smtClean="0"/>
              <a:t>золото 24</a:t>
            </a:r>
            <a:r>
              <a:rPr lang="en-US" sz="1800" dirty="0" smtClean="0"/>
              <a:t>K</a:t>
            </a:r>
          </a:p>
          <a:p>
            <a:pPr algn="l"/>
            <a:r>
              <a:rPr lang="ru-RU" sz="1800" b="1" dirty="0" smtClean="0"/>
              <a:t>Подвески/цвет</a:t>
            </a:r>
            <a:r>
              <a:rPr lang="ru-RU" sz="1800" dirty="0" smtClean="0"/>
              <a:t> –</a:t>
            </a:r>
            <a:r>
              <a:rPr lang="en-US" sz="1800" dirty="0" smtClean="0"/>
              <a:t> </a:t>
            </a:r>
            <a:r>
              <a:rPr lang="ru-RU" sz="1800" dirty="0" smtClean="0"/>
              <a:t>прозрачный хрусталь</a:t>
            </a:r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77</a:t>
            </a:r>
            <a:r>
              <a:rPr lang="ru-RU" sz="1800" dirty="0" smtClean="0"/>
              <a:t>0</a:t>
            </a:r>
            <a:r>
              <a:rPr lang="en-US" sz="1800" dirty="0" smtClean="0"/>
              <a:t>/67</a:t>
            </a:r>
            <a:r>
              <a:rPr lang="ru-RU" sz="1800" dirty="0" smtClean="0"/>
              <a:t>0</a:t>
            </a:r>
            <a:r>
              <a:rPr lang="en-US" sz="1800" dirty="0" smtClean="0"/>
              <a:t> </a:t>
            </a:r>
            <a:r>
              <a:rPr lang="ru-RU" sz="1800" dirty="0" smtClean="0"/>
              <a:t>мм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 smtClean="0"/>
              <a:t> 8xE14</a:t>
            </a:r>
            <a:r>
              <a:rPr lang="ru-RU" sz="1800" dirty="0" smtClean="0"/>
              <a:t> </a:t>
            </a:r>
            <a:r>
              <a:rPr lang="pl-PL" sz="1800" dirty="0" smtClean="0"/>
              <a:t>max </a:t>
            </a:r>
            <a:r>
              <a:rPr lang="en-US" sz="1800" dirty="0" smtClean="0"/>
              <a:t>40</a:t>
            </a:r>
            <a:r>
              <a:rPr lang="pl-PL" sz="1800" dirty="0" smtClean="0"/>
              <a:t>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Kolarz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Люстра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sz="2000" dirty="0" smtClean="0">
                <a:solidFill>
                  <a:srgbClr val="6E0F08"/>
                </a:solidFill>
              </a:rPr>
              <a:t>3354.88.3.KoT BALLERINA E14 40W</a:t>
            </a:r>
            <a:r>
              <a:rPr lang="ru-RU" sz="2000" dirty="0" smtClean="0">
                <a:solidFill>
                  <a:srgbClr val="6E0F08"/>
                </a:solidFill>
              </a:rPr>
              <a:t>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486" y="1013940"/>
            <a:ext cx="4025339" cy="402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2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Австрия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</a:t>
            </a:r>
            <a:r>
              <a:rPr lang="en-US" sz="1800" dirty="0" smtClean="0"/>
              <a:t>/</a:t>
            </a:r>
            <a:r>
              <a:rPr lang="ru-RU" sz="1800" dirty="0" smtClean="0"/>
              <a:t>золото 24</a:t>
            </a:r>
            <a:r>
              <a:rPr lang="en-US" sz="1800" dirty="0" smtClean="0"/>
              <a:t>K</a:t>
            </a:r>
          </a:p>
          <a:p>
            <a:pPr algn="l"/>
            <a:r>
              <a:rPr lang="ru-RU" sz="1800" b="1" dirty="0" smtClean="0"/>
              <a:t>Подвески/цвет</a:t>
            </a:r>
            <a:r>
              <a:rPr lang="ru-RU" sz="1800" dirty="0" smtClean="0"/>
              <a:t> –</a:t>
            </a:r>
            <a:r>
              <a:rPr lang="en-US" sz="1800" dirty="0" smtClean="0"/>
              <a:t> </a:t>
            </a:r>
            <a:r>
              <a:rPr lang="ru-RU" sz="1800" dirty="0" smtClean="0"/>
              <a:t>прозрачный хрусталь</a:t>
            </a:r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77</a:t>
            </a:r>
            <a:r>
              <a:rPr lang="ru-RU" sz="1800" dirty="0" smtClean="0"/>
              <a:t>0</a:t>
            </a:r>
            <a:r>
              <a:rPr lang="en-US" sz="1800" dirty="0" smtClean="0"/>
              <a:t>/67</a:t>
            </a:r>
            <a:r>
              <a:rPr lang="ru-RU" sz="1800" dirty="0" smtClean="0"/>
              <a:t>0</a:t>
            </a:r>
            <a:r>
              <a:rPr lang="en-US" sz="1800" dirty="0" smtClean="0"/>
              <a:t> </a:t>
            </a:r>
            <a:r>
              <a:rPr lang="ru-RU" sz="1800" dirty="0" smtClean="0"/>
              <a:t>мм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 smtClean="0"/>
              <a:t> 8xE14</a:t>
            </a:r>
            <a:r>
              <a:rPr lang="ru-RU" sz="1800" dirty="0" smtClean="0"/>
              <a:t> </a:t>
            </a:r>
            <a:r>
              <a:rPr lang="pl-PL" sz="1800" dirty="0" smtClean="0"/>
              <a:t>max </a:t>
            </a:r>
            <a:r>
              <a:rPr lang="en-US" sz="1800" dirty="0" smtClean="0"/>
              <a:t>40</a:t>
            </a:r>
            <a:r>
              <a:rPr lang="pl-PL" sz="1800" dirty="0" smtClean="0"/>
              <a:t>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Kolarz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Люстра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sz="2000" dirty="0" smtClean="0">
                <a:solidFill>
                  <a:srgbClr val="6E0F08"/>
                </a:solidFill>
              </a:rPr>
              <a:t>3354.88.3.KoT BALLERINA E14 40W</a:t>
            </a:r>
            <a:r>
              <a:rPr lang="ru-RU" sz="2000" dirty="0" smtClean="0">
                <a:solidFill>
                  <a:srgbClr val="6E0F08"/>
                </a:solidFill>
              </a:rPr>
              <a:t>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486" y="1013940"/>
            <a:ext cx="4025339" cy="402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0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Австрия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</a:t>
            </a:r>
            <a:r>
              <a:rPr lang="en-US" sz="1800" dirty="0" smtClean="0"/>
              <a:t>/</a:t>
            </a:r>
            <a:r>
              <a:rPr lang="ru-RU" sz="1800" dirty="0" smtClean="0"/>
              <a:t>хром</a:t>
            </a:r>
            <a:endParaRPr lang="en-US" sz="1800" dirty="0" smtClean="0"/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ткань/черный</a:t>
            </a:r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900</a:t>
            </a:r>
            <a:r>
              <a:rPr lang="en-US" sz="1800" dirty="0" smtClean="0"/>
              <a:t>/</a:t>
            </a:r>
            <a:r>
              <a:rPr lang="ru-RU" sz="1800" dirty="0" smtClean="0"/>
              <a:t>1900</a:t>
            </a:r>
            <a:r>
              <a:rPr lang="en-US" sz="1800" dirty="0" smtClean="0"/>
              <a:t> </a:t>
            </a:r>
            <a:r>
              <a:rPr lang="ru-RU" sz="1800" dirty="0" smtClean="0"/>
              <a:t>мм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 smtClean="0"/>
              <a:t> 14xE14</a:t>
            </a:r>
            <a:r>
              <a:rPr lang="ru-RU" sz="1800" dirty="0" smtClean="0"/>
              <a:t> </a:t>
            </a:r>
            <a:r>
              <a:rPr lang="pl-PL" sz="1800" dirty="0" smtClean="0"/>
              <a:t>max </a:t>
            </a:r>
            <a:r>
              <a:rPr lang="en-US" sz="1800" dirty="0" smtClean="0"/>
              <a:t>40</a:t>
            </a:r>
            <a:r>
              <a:rPr lang="pl-PL" sz="1800" dirty="0" smtClean="0"/>
              <a:t>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Kolarz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Люстра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sz="2000" dirty="0" smtClean="0">
                <a:solidFill>
                  <a:srgbClr val="6E0F08"/>
                </a:solidFill>
              </a:rPr>
              <a:t>Flo1095/7+7.01.BL.0 Lara E14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40W</a:t>
            </a:r>
            <a:r>
              <a:rPr lang="ru-RU" sz="2000" dirty="0" smtClean="0">
                <a:solidFill>
                  <a:srgbClr val="6E0F08"/>
                </a:solidFill>
              </a:rPr>
              <a:t>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174" y="1063434"/>
            <a:ext cx="3498768" cy="349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7541" y="1320732"/>
            <a:ext cx="2635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387C BO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0927" y="619887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6E0F08"/>
                </a:solidFill>
                <a:latin typeface="Arial" panose="020B0604020202020204" pitchFamily="34" charset="0"/>
              </a:rPr>
              <a:t>Riperlamp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4220" y="3123247"/>
            <a:ext cx="5300310" cy="3284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6270,00 евро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 от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4409,16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sz="1600" dirty="0" smtClean="0"/>
              <a:t>блестящее </a:t>
            </a:r>
            <a:r>
              <a:rPr lang="ru-RU" sz="1600" dirty="0"/>
              <a:t>и матовое золото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/>
              <a:t>105 см (без учета цепи)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110см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подвески (п</a:t>
            </a:r>
            <a:r>
              <a:rPr lang="ru-RU" sz="1600" dirty="0" smtClean="0"/>
              <a:t>рямоугольный хрусталь)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Рожки –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600" dirty="0"/>
              <a:t>E14 x 30 max 40W </a:t>
            </a:r>
            <a:endParaRPr lang="ru-RU" sz="1600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910" y="296919"/>
            <a:ext cx="5545793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Австрия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</a:t>
            </a:r>
            <a:r>
              <a:rPr lang="en-US" sz="1800" dirty="0" smtClean="0"/>
              <a:t>/</a:t>
            </a:r>
            <a:r>
              <a:rPr lang="ru-RU" sz="1800" dirty="0" smtClean="0"/>
              <a:t>латунь</a:t>
            </a:r>
            <a:endParaRPr lang="en-US" sz="1800" dirty="0" smtClean="0"/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стекло/белый с узором</a:t>
            </a:r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710</a:t>
            </a:r>
            <a:r>
              <a:rPr lang="en-US" sz="1800" dirty="0" smtClean="0"/>
              <a:t>/</a:t>
            </a:r>
            <a:r>
              <a:rPr lang="ru-RU" sz="1800" dirty="0" smtClean="0"/>
              <a:t>580</a:t>
            </a:r>
            <a:r>
              <a:rPr lang="en-US" sz="1800" dirty="0" smtClean="0"/>
              <a:t> </a:t>
            </a:r>
            <a:r>
              <a:rPr lang="ru-RU" sz="1800" dirty="0" smtClean="0"/>
              <a:t>мм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/>
              <a:t>8</a:t>
            </a:r>
            <a:r>
              <a:rPr lang="en-US" sz="1800" dirty="0" err="1" smtClean="0"/>
              <a:t>xE</a:t>
            </a:r>
            <a:r>
              <a:rPr lang="ru-RU" sz="1800" dirty="0" smtClean="0"/>
              <a:t>27 </a:t>
            </a:r>
            <a:r>
              <a:rPr lang="pl-PL" sz="1800" dirty="0" smtClean="0"/>
              <a:t>max </a:t>
            </a:r>
            <a:r>
              <a:rPr lang="ru-RU" sz="1800" dirty="0"/>
              <a:t>6</a:t>
            </a:r>
            <a:r>
              <a:rPr lang="en-US" sz="1800" dirty="0" smtClean="0"/>
              <a:t>0</a:t>
            </a:r>
            <a:r>
              <a:rPr lang="pl-PL" sz="1800" dirty="0" smtClean="0"/>
              <a:t>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Kolarz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Люстра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sz="2000" dirty="0">
                <a:solidFill>
                  <a:srgbClr val="6E0F08"/>
                </a:solidFill>
              </a:rPr>
              <a:t>204.86.+</a:t>
            </a:r>
            <a:r>
              <a:rPr lang="en-US" sz="2000" dirty="0" smtClean="0">
                <a:solidFill>
                  <a:srgbClr val="6E0F08"/>
                </a:solidFill>
              </a:rPr>
              <a:t>2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>
                <a:solidFill>
                  <a:srgbClr val="6E0F08"/>
                </a:solidFill>
              </a:rPr>
              <a:t>Vienna </a:t>
            </a:r>
            <a:r>
              <a:rPr lang="en-US" sz="2000" dirty="0" smtClean="0">
                <a:solidFill>
                  <a:srgbClr val="6E0F08"/>
                </a:solidFill>
              </a:rPr>
              <a:t>Rose</a:t>
            </a:r>
            <a:r>
              <a:rPr lang="ru-RU" sz="2000" dirty="0" smtClean="0">
                <a:solidFill>
                  <a:srgbClr val="6E0F08"/>
                </a:solidFill>
              </a:rPr>
              <a:t> Е27 60</a:t>
            </a:r>
            <a:r>
              <a:rPr lang="en-US" sz="2000" dirty="0" smtClean="0">
                <a:solidFill>
                  <a:srgbClr val="6E0F08"/>
                </a:solidFill>
              </a:rPr>
              <a:t>W</a:t>
            </a:r>
            <a:endParaRPr lang="ru-RU" sz="2000" dirty="0" smtClean="0">
              <a:solidFill>
                <a:srgbClr val="6E0F08"/>
              </a:solidFill>
            </a:endParaRPr>
          </a:p>
          <a:p>
            <a:pPr lvl="0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486" y="772847"/>
            <a:ext cx="4266432" cy="426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Австрия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</a:t>
            </a:r>
            <a:r>
              <a:rPr lang="en-US" sz="1800" dirty="0" smtClean="0"/>
              <a:t>/</a:t>
            </a:r>
            <a:r>
              <a:rPr lang="ru-RU" sz="1800" dirty="0" smtClean="0"/>
              <a:t>хром</a:t>
            </a:r>
            <a:endParaRPr lang="en-US" sz="1800" dirty="0" smtClean="0"/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ткань/черный</a:t>
            </a:r>
            <a:endParaRPr lang="en-US" sz="1800" dirty="0" smtClean="0"/>
          </a:p>
          <a:p>
            <a:pPr algn="l"/>
            <a:r>
              <a:rPr lang="ru-RU" sz="1800" b="1" dirty="0" smtClean="0"/>
              <a:t>Подвески </a:t>
            </a:r>
            <a:r>
              <a:rPr lang="ru-RU" sz="1800" dirty="0" smtClean="0"/>
              <a:t>– прозрачный хрусталь</a:t>
            </a:r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600</a:t>
            </a:r>
            <a:r>
              <a:rPr lang="en-US" sz="1800" dirty="0" smtClean="0"/>
              <a:t>/</a:t>
            </a:r>
            <a:r>
              <a:rPr lang="ru-RU" sz="1800" dirty="0" smtClean="0"/>
              <a:t>700</a:t>
            </a:r>
            <a:r>
              <a:rPr lang="en-US" sz="1800" dirty="0" smtClean="0"/>
              <a:t> </a:t>
            </a:r>
            <a:r>
              <a:rPr lang="ru-RU" sz="1800" dirty="0" smtClean="0"/>
              <a:t>мм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6</a:t>
            </a:r>
            <a:r>
              <a:rPr lang="en-US" sz="1800" dirty="0" smtClean="0"/>
              <a:t>x</a:t>
            </a:r>
            <a:r>
              <a:rPr lang="ru-RU" sz="1800" dirty="0" smtClean="0"/>
              <a:t> </a:t>
            </a:r>
            <a:r>
              <a:rPr lang="en-US" sz="1800" dirty="0" smtClean="0"/>
              <a:t>G9 </a:t>
            </a:r>
            <a:r>
              <a:rPr lang="pl-PL" sz="1800" dirty="0" smtClean="0"/>
              <a:t>max </a:t>
            </a:r>
            <a:r>
              <a:rPr lang="en-US" sz="1800" dirty="0" smtClean="0"/>
              <a:t>20</a:t>
            </a:r>
            <a:r>
              <a:rPr lang="pl-PL" sz="1800" dirty="0" smtClean="0"/>
              <a:t>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Kolarz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Люстра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sz="2000" dirty="0">
                <a:solidFill>
                  <a:srgbClr val="6E0F08"/>
                </a:solidFill>
              </a:rPr>
              <a:t>0240.86.5.BK </a:t>
            </a:r>
            <a:r>
              <a:rPr lang="en-US" sz="2000" dirty="0" err="1" smtClean="0">
                <a:solidFill>
                  <a:srgbClr val="6E0F08"/>
                </a:solidFill>
              </a:rPr>
              <a:t>Paralume</a:t>
            </a:r>
            <a:r>
              <a:rPr lang="en-US" sz="2000" dirty="0" smtClean="0">
                <a:solidFill>
                  <a:srgbClr val="6E0F08"/>
                </a:solidFill>
              </a:rPr>
              <a:t> G9 20W</a:t>
            </a:r>
          </a:p>
          <a:p>
            <a:pPr lvl="0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68" y="1120430"/>
            <a:ext cx="4116587" cy="41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9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</a:t>
            </a:r>
            <a:r>
              <a:rPr lang="en-US" sz="1800" dirty="0" smtClean="0"/>
              <a:t>/</a:t>
            </a:r>
            <a:r>
              <a:rPr lang="ru-RU" sz="1800" dirty="0" smtClean="0"/>
              <a:t>хром</a:t>
            </a:r>
            <a:endParaRPr lang="en-US" sz="1800" dirty="0" smtClean="0"/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хрусталь/прозрачный</a:t>
            </a:r>
          </a:p>
          <a:p>
            <a:pPr algn="l"/>
            <a:r>
              <a:rPr lang="ru-RU" sz="1800" b="1" dirty="0" smtClean="0"/>
              <a:t>Высота/Ширина/Глубина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80</a:t>
            </a:r>
            <a:r>
              <a:rPr lang="en-US" sz="1800" dirty="0" smtClean="0"/>
              <a:t>/</a:t>
            </a:r>
            <a:r>
              <a:rPr lang="ru-RU" sz="1800" dirty="0"/>
              <a:t>8</a:t>
            </a:r>
            <a:r>
              <a:rPr lang="ru-RU" sz="1800" dirty="0" smtClean="0"/>
              <a:t>0</a:t>
            </a:r>
            <a:r>
              <a:rPr lang="en-US" sz="1800" dirty="0" smtClean="0"/>
              <a:t> </a:t>
            </a:r>
            <a:r>
              <a:rPr lang="ru-RU" sz="1800" dirty="0" smtClean="0"/>
              <a:t>/107 мм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6</a:t>
            </a:r>
            <a:r>
              <a:rPr lang="en-US" sz="1800" dirty="0" smtClean="0"/>
              <a:t>x</a:t>
            </a:r>
            <a:r>
              <a:rPr lang="ru-RU" sz="1800" dirty="0" smtClean="0"/>
              <a:t> </a:t>
            </a:r>
            <a:r>
              <a:rPr lang="en-US" sz="1800" dirty="0" smtClean="0"/>
              <a:t>G9 </a:t>
            </a:r>
            <a:r>
              <a:rPr lang="pl-PL" sz="1800" dirty="0" smtClean="0"/>
              <a:t>max </a:t>
            </a:r>
            <a:r>
              <a:rPr lang="en-US" sz="1800" dirty="0" smtClean="0"/>
              <a:t>20</a:t>
            </a:r>
            <a:r>
              <a:rPr lang="pl-PL" sz="1800" dirty="0" smtClean="0"/>
              <a:t>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Fabbian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Потолочный светильник</a:t>
            </a:r>
          </a:p>
          <a:p>
            <a:pPr lvl="0"/>
            <a:r>
              <a:rPr lang="en-US" dirty="0" smtClean="0">
                <a:solidFill>
                  <a:srgbClr val="6E0F08"/>
                </a:solidFill>
              </a:rPr>
              <a:t>D28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>
                <a:solidFill>
                  <a:srgbClr val="6E0F08"/>
                </a:solidFill>
              </a:rPr>
              <a:t>G01 00 </a:t>
            </a:r>
            <a:r>
              <a:rPr lang="en-US" dirty="0" err="1" smtClean="0">
                <a:solidFill>
                  <a:srgbClr val="6E0F08"/>
                </a:solidFill>
              </a:rPr>
              <a:t>Cubetto</a:t>
            </a:r>
            <a:r>
              <a:rPr lang="ru-RU" dirty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E14 60W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081" y="1168705"/>
            <a:ext cx="3713018" cy="371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1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936552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</a:t>
            </a:r>
            <a:r>
              <a:rPr lang="en-US" sz="1800" dirty="0" smtClean="0"/>
              <a:t>/</a:t>
            </a:r>
            <a:r>
              <a:rPr lang="ru-RU" sz="1800" dirty="0" smtClean="0"/>
              <a:t>белый</a:t>
            </a:r>
            <a:endParaRPr lang="en-US" sz="1800" dirty="0" smtClean="0"/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металл/белый</a:t>
            </a:r>
            <a:endParaRPr lang="en-US" sz="1800" dirty="0" smtClean="0"/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700/100-260 </a:t>
            </a:r>
            <a:r>
              <a:rPr lang="ru-RU" sz="1800" dirty="0" smtClean="0"/>
              <a:t>мм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 smtClean="0"/>
              <a:t> LED </a:t>
            </a:r>
            <a:r>
              <a:rPr lang="ru-RU" sz="1800" dirty="0" smtClean="0"/>
              <a:t>2х17</a:t>
            </a:r>
            <a:r>
              <a:rPr lang="pl-PL" sz="1800" dirty="0" smtClean="0"/>
              <a:t>W </a:t>
            </a:r>
            <a:endParaRPr lang="en-US" sz="1800" dirty="0" smtClean="0"/>
          </a:p>
          <a:p>
            <a:pPr algn="l"/>
            <a:r>
              <a:rPr lang="ru-RU" sz="1800" b="1" dirty="0" smtClean="0"/>
              <a:t>Цветовая температура</a:t>
            </a:r>
            <a:r>
              <a:rPr lang="ru-RU" sz="1800" dirty="0" smtClean="0"/>
              <a:t> – 3000К</a:t>
            </a:r>
            <a:endParaRPr lang="ru-RU" sz="1800" b="1" dirty="0" smtClean="0"/>
          </a:p>
          <a:p>
            <a:pPr algn="l"/>
            <a:r>
              <a:rPr lang="ru-RU" sz="1800" b="1" dirty="0" smtClean="0"/>
              <a:t>Световой поток </a:t>
            </a:r>
            <a:r>
              <a:rPr lang="ru-RU" sz="1800" dirty="0" smtClean="0"/>
              <a:t>– </a:t>
            </a:r>
            <a:r>
              <a:rPr lang="en-US" sz="1800" dirty="0" smtClean="0"/>
              <a:t>3700lm</a:t>
            </a:r>
            <a:endParaRPr lang="ru-RU" sz="1800" b="1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Fabbian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Подвесной светильник</a:t>
            </a:r>
          </a:p>
          <a:p>
            <a:pPr lvl="0"/>
            <a:r>
              <a:rPr lang="en-US" dirty="0" smtClean="0">
                <a:solidFill>
                  <a:srgbClr val="6E0F08"/>
                </a:solidFill>
              </a:rPr>
              <a:t>F31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>
                <a:solidFill>
                  <a:srgbClr val="6E0F08"/>
                </a:solidFill>
              </a:rPr>
              <a:t>A01 </a:t>
            </a:r>
            <a:r>
              <a:rPr lang="en-US" dirty="0" smtClean="0">
                <a:solidFill>
                  <a:srgbClr val="6E0F08"/>
                </a:solidFill>
              </a:rPr>
              <a:t>01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Glu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LED 17W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14147"/>
          <a:stretch/>
        </p:blipFill>
        <p:spPr>
          <a:xfrm>
            <a:off x="6845752" y="1130338"/>
            <a:ext cx="433796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6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936552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</a:t>
            </a:r>
            <a:r>
              <a:rPr lang="en-US" sz="1800" dirty="0" smtClean="0"/>
              <a:t>/</a:t>
            </a:r>
            <a:r>
              <a:rPr lang="ru-RU" sz="1800" dirty="0" smtClean="0"/>
              <a:t>белый</a:t>
            </a:r>
            <a:endParaRPr lang="en-US" sz="1800" dirty="0" smtClean="0"/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стекло/</a:t>
            </a:r>
            <a:r>
              <a:rPr lang="ru-RU" sz="1800" dirty="0" err="1" smtClean="0"/>
              <a:t>Pyrex</a:t>
            </a:r>
            <a:r>
              <a:rPr lang="ru-RU" sz="1800" dirty="0" smtClean="0"/>
              <a:t> </a:t>
            </a:r>
            <a:r>
              <a:rPr lang="ru-RU" sz="1800" dirty="0"/>
              <a:t>с пескоструйной обработкой </a:t>
            </a:r>
            <a:endParaRPr lang="en-US" sz="1800" dirty="0" smtClean="0"/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13</a:t>
            </a:r>
            <a:r>
              <a:rPr lang="en-US" sz="1800" dirty="0" smtClean="0"/>
              <a:t>/</a:t>
            </a:r>
            <a:r>
              <a:rPr lang="ru-RU" sz="1800" dirty="0" smtClean="0"/>
              <a:t>50-15</a:t>
            </a:r>
            <a:r>
              <a:rPr lang="en-US" sz="1800" dirty="0" smtClean="0"/>
              <a:t>0 </a:t>
            </a:r>
            <a:r>
              <a:rPr lang="ru-RU" sz="1800" dirty="0"/>
              <a:t>с</a:t>
            </a:r>
            <a:r>
              <a:rPr lang="ru-RU" sz="1800" dirty="0" smtClean="0"/>
              <a:t>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LED </a:t>
            </a:r>
            <a:r>
              <a:rPr lang="en-US" sz="1800" dirty="0" smtClean="0"/>
              <a:t> </a:t>
            </a:r>
            <a:r>
              <a:rPr lang="en-US" sz="1800" dirty="0"/>
              <a:t>2.1W </a:t>
            </a:r>
            <a:endParaRPr lang="en-US" sz="1800" dirty="0" smtClean="0"/>
          </a:p>
          <a:p>
            <a:pPr algn="l"/>
            <a:r>
              <a:rPr lang="ru-RU" sz="1800" b="1" dirty="0" smtClean="0"/>
              <a:t>Цветовая температура</a:t>
            </a:r>
            <a:r>
              <a:rPr lang="ru-RU" sz="1800" dirty="0" smtClean="0"/>
              <a:t> – 2700К</a:t>
            </a:r>
            <a:endParaRPr lang="ru-RU" sz="1800" b="1" dirty="0" smtClean="0"/>
          </a:p>
          <a:p>
            <a:pPr algn="l"/>
            <a:r>
              <a:rPr lang="ru-RU" sz="1800" b="1" dirty="0" smtClean="0"/>
              <a:t>Световой поток </a:t>
            </a:r>
            <a:r>
              <a:rPr lang="ru-RU" sz="1800" dirty="0" smtClean="0"/>
              <a:t>– 20</a:t>
            </a:r>
            <a:r>
              <a:rPr lang="en-US" sz="1800" dirty="0" smtClean="0"/>
              <a:t>0lm</a:t>
            </a:r>
            <a:endParaRPr lang="ru-RU" sz="1800" b="1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Fabbian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Подвесной светильник</a:t>
            </a:r>
            <a:endParaRPr lang="en-US" dirty="0" smtClean="0">
              <a:solidFill>
                <a:srgbClr val="6E0F08"/>
              </a:solidFill>
              <a:latin typeface="Calibri" panose="020F0502020204030204"/>
            </a:endParaRPr>
          </a:p>
          <a:p>
            <a:pPr lvl="0"/>
            <a:r>
              <a:rPr lang="en-US" dirty="0" smtClean="0">
                <a:solidFill>
                  <a:srgbClr val="6E0F08"/>
                </a:solidFill>
              </a:rPr>
              <a:t>F32 A01 00 Tooby LED 2.1W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IP40 </a:t>
            </a:r>
            <a:endParaRPr lang="ru-RU" dirty="0" smtClean="0">
              <a:solidFill>
                <a:srgbClr val="6E0F08"/>
              </a:solidFill>
              <a:latin typeface="Calibri" panose="020F0502020204030204"/>
            </a:endParaRPr>
          </a:p>
          <a:p>
            <a:pPr lvl="0"/>
            <a:r>
              <a:rPr lang="en-US" sz="2000" dirty="0">
                <a:solidFill>
                  <a:srgbClr val="6E0F08"/>
                </a:solidFill>
                <a:latin typeface="Calibri" panose="020F0502020204030204"/>
              </a:rPr>
              <a:t>7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6774" r="14483" b="10139"/>
          <a:stretch/>
        </p:blipFill>
        <p:spPr>
          <a:xfrm>
            <a:off x="7035486" y="1302353"/>
            <a:ext cx="3167149" cy="414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936552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</a:t>
            </a:r>
            <a:r>
              <a:rPr lang="en-US" sz="1800" dirty="0" smtClean="0"/>
              <a:t>/</a:t>
            </a:r>
            <a:r>
              <a:rPr lang="ru-RU" sz="1800" dirty="0"/>
              <a:t>Алюминий с порошковой окраской </a:t>
            </a:r>
            <a:r>
              <a:rPr lang="ru-RU" sz="1800" dirty="0" smtClean="0"/>
              <a:t>белого цвета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</a:t>
            </a:r>
            <a:r>
              <a:rPr lang="ru-RU" sz="1800" dirty="0"/>
              <a:t>стекло/Прозрачное стекло снаружи и матовое стекло внутри</a:t>
            </a:r>
            <a:endParaRPr lang="en-US" sz="1800" dirty="0" smtClean="0"/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13</a:t>
            </a:r>
            <a:r>
              <a:rPr lang="en-US" sz="1800" dirty="0" smtClean="0"/>
              <a:t>/</a:t>
            </a:r>
            <a:r>
              <a:rPr lang="ru-RU" sz="1800" dirty="0" smtClean="0"/>
              <a:t>150</a:t>
            </a:r>
            <a:r>
              <a:rPr lang="en-US" sz="1800" dirty="0" smtClean="0"/>
              <a:t> </a:t>
            </a:r>
            <a:r>
              <a:rPr lang="ru-RU" sz="1800" dirty="0"/>
              <a:t>с</a:t>
            </a:r>
            <a:r>
              <a:rPr lang="ru-RU" sz="1800" dirty="0" smtClean="0"/>
              <a:t>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LED 3</a:t>
            </a:r>
            <a:r>
              <a:rPr lang="en-US" sz="1800" dirty="0" smtClean="0"/>
              <a:t>W </a:t>
            </a:r>
          </a:p>
          <a:p>
            <a:pPr algn="l"/>
            <a:r>
              <a:rPr lang="ru-RU" sz="1800" b="1" dirty="0" smtClean="0"/>
              <a:t>Цветовая температура</a:t>
            </a:r>
            <a:r>
              <a:rPr lang="ru-RU" sz="1800" dirty="0" smtClean="0"/>
              <a:t> – 3000К</a:t>
            </a:r>
            <a:endParaRPr lang="ru-RU" sz="1800" b="1" dirty="0" smtClean="0"/>
          </a:p>
          <a:p>
            <a:pPr algn="l"/>
            <a:r>
              <a:rPr lang="ru-RU" sz="1800" b="1" dirty="0" smtClean="0"/>
              <a:t>Световой поток </a:t>
            </a:r>
            <a:r>
              <a:rPr lang="ru-RU" sz="1800" dirty="0" smtClean="0"/>
              <a:t>– 23</a:t>
            </a:r>
            <a:r>
              <a:rPr lang="en-US" sz="1800" dirty="0" smtClean="0"/>
              <a:t>0lm</a:t>
            </a:r>
            <a:endParaRPr lang="ru-RU" sz="1800" b="1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Fabbian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Подвесной светильник</a:t>
            </a:r>
            <a:endParaRPr lang="en-US" dirty="0" smtClean="0">
              <a:solidFill>
                <a:srgbClr val="6E0F08"/>
              </a:solidFill>
              <a:latin typeface="Calibri" panose="020F0502020204030204"/>
            </a:endParaRPr>
          </a:p>
          <a:p>
            <a:pPr lvl="0"/>
            <a:r>
              <a:rPr lang="en-US" dirty="0">
                <a:solidFill>
                  <a:srgbClr val="6E0F08"/>
                </a:solidFill>
              </a:rPr>
              <a:t>F32 A21 00 Beluga </a:t>
            </a:r>
            <a:r>
              <a:rPr lang="en-US" dirty="0" err="1">
                <a:solidFill>
                  <a:srgbClr val="6E0F08"/>
                </a:solidFill>
              </a:rPr>
              <a:t>ColourLED</a:t>
            </a:r>
            <a:r>
              <a:rPr lang="en-US" dirty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3W IP40  </a:t>
            </a:r>
            <a:endParaRPr lang="en-US" dirty="0" smtClean="0">
              <a:solidFill>
                <a:srgbClr val="6E0F08"/>
              </a:solidFill>
              <a:latin typeface="Calibri" panose="020F0502020204030204"/>
            </a:endParaRPr>
          </a:p>
          <a:p>
            <a:pPr lvl="0"/>
            <a:r>
              <a:rPr lang="ru-RU" sz="2000" noProof="0" dirty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15005"/>
          <a:stretch/>
        </p:blipFill>
        <p:spPr>
          <a:xfrm>
            <a:off x="7271658" y="731003"/>
            <a:ext cx="4136945" cy="35161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7047" r="32390"/>
          <a:stretch/>
        </p:blipFill>
        <p:spPr>
          <a:xfrm>
            <a:off x="7164236" y="2980928"/>
            <a:ext cx="1065363" cy="34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936552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</a:t>
            </a:r>
            <a:r>
              <a:rPr lang="en-US" sz="1800" dirty="0" smtClean="0"/>
              <a:t>/</a:t>
            </a:r>
            <a:r>
              <a:rPr lang="ru-RU" sz="1800" dirty="0" smtClean="0"/>
              <a:t>хром глянцевый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стекло/прозрачное</a:t>
            </a:r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13</a:t>
            </a:r>
            <a:r>
              <a:rPr lang="en-US" sz="1800" dirty="0" smtClean="0"/>
              <a:t>/</a:t>
            </a:r>
            <a:r>
              <a:rPr lang="ru-RU" sz="1800" dirty="0" smtClean="0"/>
              <a:t>150</a:t>
            </a:r>
            <a:r>
              <a:rPr lang="en-US" sz="1800" dirty="0" smtClean="0"/>
              <a:t> </a:t>
            </a:r>
            <a:r>
              <a:rPr lang="ru-RU" sz="1800" dirty="0"/>
              <a:t>с</a:t>
            </a:r>
            <a:r>
              <a:rPr lang="ru-RU" sz="1800" dirty="0" smtClean="0"/>
              <a:t>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en-US" sz="1800" dirty="0" smtClean="0"/>
              <a:t>GU10 75W </a:t>
            </a:r>
            <a:endParaRPr lang="ru-RU" sz="1800" dirty="0" smtClean="0"/>
          </a:p>
          <a:p>
            <a:pPr algn="l"/>
            <a:r>
              <a:rPr lang="ru-RU" sz="1800" b="1" dirty="0"/>
              <a:t>Цветовая температура </a:t>
            </a:r>
            <a:r>
              <a:rPr lang="ru-RU" sz="1800" dirty="0"/>
              <a:t>– </a:t>
            </a:r>
            <a:r>
              <a:rPr lang="ru-RU" sz="1800" dirty="0" smtClean="0"/>
              <a:t>3200К</a:t>
            </a:r>
            <a:endParaRPr lang="ru-RU" sz="1800" dirty="0"/>
          </a:p>
          <a:p>
            <a:pPr algn="l"/>
            <a:r>
              <a:rPr lang="ru-RU" sz="1800" b="1" dirty="0"/>
              <a:t>Световой поток </a:t>
            </a:r>
            <a:r>
              <a:rPr lang="ru-RU" sz="1800" dirty="0"/>
              <a:t>– </a:t>
            </a:r>
            <a:r>
              <a:rPr lang="ru-RU" sz="1800" dirty="0" smtClean="0"/>
              <a:t>1125lm</a:t>
            </a:r>
            <a:endParaRPr lang="en-US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Fabbian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Встроенный светильник</a:t>
            </a:r>
          </a:p>
          <a:p>
            <a:pPr lvl="0"/>
            <a:r>
              <a:rPr lang="en-US" dirty="0">
                <a:solidFill>
                  <a:srgbClr val="6E0F08"/>
                </a:solidFill>
              </a:rPr>
              <a:t>D57F01 </a:t>
            </a:r>
            <a:r>
              <a:rPr lang="en-US" dirty="0" smtClean="0">
                <a:solidFill>
                  <a:srgbClr val="6E0F08"/>
                </a:solidFill>
              </a:rPr>
              <a:t>00</a:t>
            </a:r>
            <a:r>
              <a:rPr lang="ru-RU" dirty="0" smtClean="0">
                <a:solidFill>
                  <a:srgbClr val="6E0F08"/>
                </a:solidFill>
              </a:rPr>
              <a:t> </a:t>
            </a:r>
            <a:r>
              <a:rPr lang="en-US" dirty="0" smtClean="0">
                <a:solidFill>
                  <a:srgbClr val="6E0F08"/>
                </a:solidFill>
              </a:rPr>
              <a:t>BELUGA </a:t>
            </a:r>
            <a:r>
              <a:rPr lang="en-US" dirty="0">
                <a:solidFill>
                  <a:srgbClr val="6E0F08"/>
                </a:solidFill>
              </a:rPr>
              <a:t>COLOUR </a:t>
            </a:r>
            <a:r>
              <a:rPr lang="en-US" dirty="0" smtClean="0">
                <a:solidFill>
                  <a:srgbClr val="6E0F08"/>
                </a:solidFill>
              </a:rPr>
              <a:t>GU10 75W</a:t>
            </a:r>
            <a:endParaRPr lang="en-US" dirty="0" smtClean="0">
              <a:solidFill>
                <a:srgbClr val="6E0F08"/>
              </a:solidFill>
              <a:latin typeface="Calibri" panose="020F0502020204030204"/>
            </a:endParaRPr>
          </a:p>
          <a:p>
            <a:pPr lvl="0"/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3519"/>
          <a:stretch/>
        </p:blipFill>
        <p:spPr>
          <a:xfrm>
            <a:off x="7127174" y="941755"/>
            <a:ext cx="4318902" cy="416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3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936552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</a:t>
            </a:r>
            <a:r>
              <a:rPr lang="en-US" sz="1800" dirty="0" smtClean="0"/>
              <a:t>/</a:t>
            </a:r>
            <a:r>
              <a:rPr lang="ru-RU" sz="1800" dirty="0" smtClean="0"/>
              <a:t>хром глянцевый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стекло/хрусталь</a:t>
            </a:r>
          </a:p>
          <a:p>
            <a:pPr algn="l"/>
            <a:r>
              <a:rPr lang="ru-RU" sz="1800" b="1" dirty="0" smtClean="0"/>
              <a:t>Ширина/Высота/Длина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11,6</a:t>
            </a:r>
            <a:r>
              <a:rPr lang="en-US" sz="1800" dirty="0" smtClean="0"/>
              <a:t>/</a:t>
            </a:r>
            <a:r>
              <a:rPr lang="ru-RU" sz="1800" dirty="0" smtClean="0"/>
              <a:t>12,3/9</a:t>
            </a:r>
            <a:r>
              <a:rPr lang="en-US" sz="1800" dirty="0" smtClean="0"/>
              <a:t> </a:t>
            </a:r>
            <a:r>
              <a:rPr lang="ru-RU" sz="1800" dirty="0"/>
              <a:t>с</a:t>
            </a:r>
            <a:r>
              <a:rPr lang="ru-RU" sz="1800" dirty="0" smtClean="0"/>
              <a:t>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en-US" sz="1800" dirty="0" smtClean="0"/>
              <a:t>GU10 75W </a:t>
            </a:r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Fabbian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Накладной светильник</a:t>
            </a:r>
          </a:p>
          <a:p>
            <a:pPr lvl="0"/>
            <a:r>
              <a:rPr lang="en-US" dirty="0">
                <a:solidFill>
                  <a:srgbClr val="6E0F08"/>
                </a:solidFill>
              </a:rPr>
              <a:t>D57G13 00 BELUGA GU10 75W </a:t>
            </a:r>
            <a:endParaRPr lang="en-US" dirty="0" smtClean="0">
              <a:solidFill>
                <a:srgbClr val="6E0F08"/>
              </a:solidFill>
              <a:latin typeface="Calibri" panose="020F0502020204030204"/>
            </a:endParaRPr>
          </a:p>
          <a:p>
            <a:pPr lvl="0"/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5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68" y="922846"/>
            <a:ext cx="4013706" cy="40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6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936552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</a:t>
            </a:r>
            <a:r>
              <a:rPr lang="en-US" sz="1800" dirty="0" smtClean="0"/>
              <a:t>/</a:t>
            </a:r>
            <a:r>
              <a:rPr lang="ru-RU" sz="1800" dirty="0" smtClean="0"/>
              <a:t>хром 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стекло/черный, с черными подвесками</a:t>
            </a:r>
          </a:p>
          <a:p>
            <a:pPr algn="l"/>
            <a:r>
              <a:rPr lang="ru-RU" sz="1800" b="1" dirty="0" smtClean="0"/>
              <a:t>Высота/Диаметр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42</a:t>
            </a:r>
            <a:r>
              <a:rPr lang="en-US" sz="1800" dirty="0" smtClean="0"/>
              <a:t>/</a:t>
            </a:r>
            <a:r>
              <a:rPr lang="ru-RU" sz="1800" dirty="0" smtClean="0"/>
              <a:t>46</a:t>
            </a:r>
            <a:r>
              <a:rPr lang="en-US" sz="1800" dirty="0" smtClean="0"/>
              <a:t> </a:t>
            </a:r>
            <a:r>
              <a:rPr lang="ru-RU" sz="1800" dirty="0"/>
              <a:t>с</a:t>
            </a:r>
            <a:r>
              <a:rPr lang="ru-RU" sz="1800" dirty="0" smtClean="0"/>
              <a:t>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E14 x 5 max 40W</a:t>
            </a:r>
            <a:endParaRPr lang="en-US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Voltolina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Люстра</a:t>
            </a:r>
          </a:p>
          <a:p>
            <a:pPr lvl="0"/>
            <a:r>
              <a:rPr lang="en-US" dirty="0" err="1" smtClean="0">
                <a:solidFill>
                  <a:srgbClr val="6E0F08"/>
                </a:solidFill>
              </a:rPr>
              <a:t>Viena</a:t>
            </a:r>
            <a:r>
              <a:rPr lang="en-US" dirty="0" smtClean="0">
                <a:solidFill>
                  <a:srgbClr val="6E0F08"/>
                </a:solidFill>
              </a:rPr>
              <a:t> </a:t>
            </a:r>
            <a:r>
              <a:rPr lang="en-US" dirty="0">
                <a:solidFill>
                  <a:srgbClr val="6E0F08"/>
                </a:solidFill>
              </a:rPr>
              <a:t>5 </a:t>
            </a:r>
            <a:r>
              <a:rPr lang="en-US" dirty="0" err="1">
                <a:solidFill>
                  <a:srgbClr val="6E0F08"/>
                </a:solidFill>
              </a:rPr>
              <a:t>luce</a:t>
            </a:r>
            <a:r>
              <a:rPr lang="en-US" dirty="0">
                <a:solidFill>
                  <a:srgbClr val="6E0F08"/>
                </a:solidFill>
              </a:rPr>
              <a:t> </a:t>
            </a:r>
            <a:r>
              <a:rPr lang="en-US" dirty="0" err="1">
                <a:solidFill>
                  <a:srgbClr val="6E0F08"/>
                </a:solidFill>
              </a:rPr>
              <a:t>nero</a:t>
            </a:r>
            <a:endParaRPr lang="ru-RU" dirty="0">
              <a:solidFill>
                <a:srgbClr val="6E0F08"/>
              </a:solidFill>
              <a:latin typeface="Calibri" panose="020F0502020204030204"/>
            </a:endParaRPr>
          </a:p>
          <a:p>
            <a:pPr lvl="0"/>
            <a:r>
              <a:rPr lang="ru-RU" sz="2000" noProof="0" dirty="0" smtClean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2174"/>
          <a:stretch/>
        </p:blipFill>
        <p:spPr>
          <a:xfrm>
            <a:off x="6969034" y="902402"/>
            <a:ext cx="4369525" cy="383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936552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</a:t>
            </a:r>
            <a:r>
              <a:rPr lang="en-US" sz="1800" dirty="0" smtClean="0"/>
              <a:t>/</a:t>
            </a:r>
            <a:r>
              <a:rPr lang="ru-RU" sz="1800" dirty="0" smtClean="0"/>
              <a:t>хром 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стекло</a:t>
            </a:r>
            <a:r>
              <a:rPr lang="en-US" sz="1800" dirty="0" smtClean="0"/>
              <a:t>/</a:t>
            </a:r>
            <a:r>
              <a:rPr lang="ru-RU" sz="1800" dirty="0" err="1" smtClean="0"/>
              <a:t>амбер</a:t>
            </a:r>
            <a:endParaRPr lang="en-US" sz="1800" dirty="0" smtClean="0"/>
          </a:p>
          <a:p>
            <a:pPr algn="l"/>
            <a:r>
              <a:rPr lang="ru-RU" sz="1800" b="1" dirty="0" smtClean="0"/>
              <a:t>Высота/Диаметр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67</a:t>
            </a:r>
            <a:r>
              <a:rPr lang="en-US" sz="1800" dirty="0" smtClean="0"/>
              <a:t>/</a:t>
            </a:r>
            <a:r>
              <a:rPr lang="ru-RU" sz="1800" dirty="0" smtClean="0"/>
              <a:t>83</a:t>
            </a:r>
            <a:r>
              <a:rPr lang="en-US" sz="1800" dirty="0" smtClean="0"/>
              <a:t> </a:t>
            </a:r>
            <a:r>
              <a:rPr lang="ru-RU" sz="1800" dirty="0"/>
              <a:t>с</a:t>
            </a:r>
            <a:r>
              <a:rPr lang="ru-RU" sz="1800" dirty="0" smtClean="0"/>
              <a:t>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E14 x 8 max 40W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Sylcom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6E0F08"/>
                </a:solidFill>
                <a:latin typeface="Calibri" panose="020F0502020204030204"/>
              </a:rPr>
              <a:t>Люстра</a:t>
            </a:r>
          </a:p>
          <a:p>
            <a:pPr lvl="0"/>
            <a:r>
              <a:rPr lang="en-US" sz="2000" dirty="0" smtClean="0">
                <a:solidFill>
                  <a:srgbClr val="6E0F08"/>
                </a:solidFill>
              </a:rPr>
              <a:t>660/8 K </a:t>
            </a:r>
            <a:r>
              <a:rPr lang="en-US" sz="2000" dirty="0">
                <a:solidFill>
                  <a:srgbClr val="6E0F08"/>
                </a:solidFill>
              </a:rPr>
              <a:t>DA </a:t>
            </a:r>
            <a:r>
              <a:rPr lang="en-US" sz="2000" dirty="0" err="1">
                <a:solidFill>
                  <a:srgbClr val="6E0F08"/>
                </a:solidFill>
              </a:rPr>
              <a:t>Scena</a:t>
            </a:r>
            <a:r>
              <a:rPr lang="en-US" sz="2000" dirty="0">
                <a:solidFill>
                  <a:srgbClr val="6E0F08"/>
                </a:solidFill>
              </a:rPr>
              <a:t> </a:t>
            </a:r>
          </a:p>
          <a:p>
            <a:pPr lvl="0"/>
            <a:r>
              <a:rPr lang="ru-RU" sz="2000" noProof="0" dirty="0" smtClean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3375"/>
          <a:stretch/>
        </p:blipFill>
        <p:spPr>
          <a:xfrm>
            <a:off x="6963318" y="769752"/>
            <a:ext cx="4644303" cy="40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6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501" y="619887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6E0F08"/>
                </a:solidFill>
                <a:latin typeface="Arial" panose="020B0604020202020204" pitchFamily="34" charset="0"/>
              </a:rPr>
              <a:t>Riperlamp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5501" y="1320732"/>
            <a:ext cx="2635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392E BO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 шт.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873" y="109201"/>
            <a:ext cx="3767302" cy="5628661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95501" y="3330860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2059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металл/матовое золото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88см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муранское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/>
              <a:t>стекло/белый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/>
              <a:t>E27 </a:t>
            </a:r>
            <a:r>
              <a:rPr lang="ru-RU" dirty="0" smtClean="0"/>
              <a:t>3 </a:t>
            </a:r>
            <a:r>
              <a:rPr lang="ru-RU" dirty="0"/>
              <a:t>х 40</a:t>
            </a:r>
            <a:r>
              <a:rPr lang="en-US" dirty="0"/>
              <a:t>W 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72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936552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</a:t>
            </a:r>
            <a:r>
              <a:rPr lang="en-US" sz="1800" dirty="0" smtClean="0"/>
              <a:t>/</a:t>
            </a:r>
            <a:r>
              <a:rPr lang="ru-RU" sz="1800" dirty="0" smtClean="0"/>
              <a:t>хром 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стекло</a:t>
            </a:r>
            <a:r>
              <a:rPr lang="en-US" sz="1800" dirty="0" smtClean="0"/>
              <a:t>/</a:t>
            </a:r>
            <a:r>
              <a:rPr lang="ru-RU" sz="1800" dirty="0" smtClean="0"/>
              <a:t>белый матовый</a:t>
            </a:r>
            <a:endParaRPr lang="en-US" sz="1800" dirty="0" smtClean="0"/>
          </a:p>
          <a:p>
            <a:pPr algn="l"/>
            <a:r>
              <a:rPr lang="ru-RU" sz="1800" b="1" dirty="0" smtClean="0"/>
              <a:t>Диаметр/Ширина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560</a:t>
            </a:r>
            <a:r>
              <a:rPr lang="en-US" sz="1800" dirty="0" smtClean="0"/>
              <a:t>/</a:t>
            </a:r>
            <a:r>
              <a:rPr lang="ru-RU" sz="1800" dirty="0" smtClean="0"/>
              <a:t>380</a:t>
            </a:r>
            <a:r>
              <a:rPr lang="en-US" sz="1800" dirty="0" smtClean="0"/>
              <a:t> </a:t>
            </a:r>
            <a:r>
              <a:rPr lang="ru-RU" sz="1800" dirty="0" smtClean="0"/>
              <a:t>мм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2 x 40W E14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Sylcom</a:t>
            </a:r>
            <a:endParaRPr lang="en-US" sz="4000" b="1" dirty="0" smtClean="0">
              <a:solidFill>
                <a:srgbClr val="6E0F08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</a:rPr>
              <a:t>Настенный светильник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6E0F08"/>
                </a:solidFill>
              </a:rPr>
              <a:t>1425/A2 </a:t>
            </a:r>
            <a:r>
              <a:rPr lang="en-US" sz="2000" dirty="0">
                <a:solidFill>
                  <a:srgbClr val="6E0F08"/>
                </a:solidFill>
              </a:rPr>
              <a:t>KBL </a:t>
            </a:r>
            <a:r>
              <a:rPr lang="en-US" sz="2000" dirty="0" smtClean="0">
                <a:solidFill>
                  <a:srgbClr val="6E0F08"/>
                </a:solidFill>
              </a:rPr>
              <a:t>CR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err="1" smtClean="0">
                <a:solidFill>
                  <a:srgbClr val="6E0F08"/>
                </a:solidFill>
              </a:rPr>
              <a:t>Soffio</a:t>
            </a:r>
            <a:endParaRPr lang="en-US" sz="2000" dirty="0" smtClean="0">
              <a:solidFill>
                <a:srgbClr val="6E0F08"/>
              </a:solidFill>
            </a:endParaRPr>
          </a:p>
          <a:p>
            <a:pPr lvl="0"/>
            <a:r>
              <a:rPr lang="ru-RU" sz="2000" noProof="0" dirty="0" smtClean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040" y="1041643"/>
            <a:ext cx="4486807" cy="336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936552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 и стекло </a:t>
            </a:r>
            <a:r>
              <a:rPr lang="ru-RU" sz="1800" dirty="0" err="1" smtClean="0"/>
              <a:t>мурано</a:t>
            </a:r>
            <a:r>
              <a:rPr lang="ru-RU" sz="1800" dirty="0" smtClean="0"/>
              <a:t>/золотой янтарь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стекло</a:t>
            </a:r>
            <a:r>
              <a:rPr lang="en-US" sz="1800" dirty="0" smtClean="0"/>
              <a:t>/</a:t>
            </a:r>
            <a:r>
              <a:rPr lang="ru-RU" sz="1800" dirty="0" smtClean="0"/>
              <a:t>янтарь</a:t>
            </a:r>
            <a:endParaRPr lang="en-US" sz="1800" dirty="0" smtClean="0"/>
          </a:p>
          <a:p>
            <a:pPr algn="l"/>
            <a:r>
              <a:rPr lang="ru-RU" sz="1800" b="1" dirty="0" smtClean="0"/>
              <a:t>Высота/Длина</a:t>
            </a:r>
            <a:r>
              <a:rPr lang="en-US" sz="1800" b="1" dirty="0" smtClean="0"/>
              <a:t>/</a:t>
            </a:r>
            <a:r>
              <a:rPr lang="ru-RU" sz="1800" b="1" dirty="0" smtClean="0"/>
              <a:t>Глубина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400</a:t>
            </a:r>
            <a:r>
              <a:rPr lang="en-US" sz="1800" dirty="0" smtClean="0"/>
              <a:t>/</a:t>
            </a:r>
            <a:r>
              <a:rPr lang="ru-RU" sz="1800" dirty="0" smtClean="0"/>
              <a:t>410/280</a:t>
            </a:r>
            <a:r>
              <a:rPr lang="en-US" sz="1800" dirty="0" smtClean="0"/>
              <a:t> </a:t>
            </a:r>
            <a:r>
              <a:rPr lang="ru-RU" sz="1800" dirty="0" smtClean="0"/>
              <a:t>мм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ru-RU" sz="1800" smtClean="0"/>
              <a:t>3</a:t>
            </a:r>
            <a:r>
              <a:rPr lang="en-US" sz="1800" smtClean="0"/>
              <a:t> </a:t>
            </a:r>
            <a:r>
              <a:rPr lang="en-US" sz="1800" dirty="0"/>
              <a:t>x 40W E14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Sylcom</a:t>
            </a:r>
            <a:endParaRPr lang="en-US" sz="4000" b="1" dirty="0" smtClean="0">
              <a:solidFill>
                <a:srgbClr val="6E0F08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</a:rPr>
              <a:t>Настенный светильник</a:t>
            </a:r>
          </a:p>
          <a:p>
            <a:pPr lvl="0"/>
            <a:r>
              <a:rPr lang="en-US" sz="2000" dirty="0" smtClean="0">
                <a:solidFill>
                  <a:srgbClr val="6E0F08"/>
                </a:solidFill>
              </a:rPr>
              <a:t>1022/A3 </a:t>
            </a:r>
            <a:r>
              <a:rPr lang="en-US" sz="2000" dirty="0">
                <a:solidFill>
                  <a:srgbClr val="6E0F08"/>
                </a:solidFill>
              </a:rPr>
              <a:t>D-D.A</a:t>
            </a:r>
          </a:p>
          <a:p>
            <a:pPr lvl="0"/>
            <a:r>
              <a:rPr lang="ru-RU" sz="2000" noProof="0" dirty="0" smtClean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468" y="1336196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8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936552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 и стекло </a:t>
            </a:r>
            <a:r>
              <a:rPr lang="ru-RU" sz="1800" dirty="0" err="1" smtClean="0"/>
              <a:t>мурано</a:t>
            </a:r>
            <a:r>
              <a:rPr lang="ru-RU" sz="1800" dirty="0" smtClean="0"/>
              <a:t>/хром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стекло</a:t>
            </a:r>
            <a:r>
              <a:rPr lang="en-US" sz="1800" dirty="0" smtClean="0"/>
              <a:t>/</a:t>
            </a:r>
            <a:r>
              <a:rPr lang="ru-RU" sz="1800" dirty="0" smtClean="0"/>
              <a:t>дымчатый</a:t>
            </a:r>
            <a:endParaRPr lang="ru-RU" sz="1800" dirty="0"/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490</a:t>
            </a:r>
            <a:r>
              <a:rPr lang="en-US" sz="1800" dirty="0" smtClean="0"/>
              <a:t>/</a:t>
            </a:r>
            <a:r>
              <a:rPr lang="ru-RU" sz="1800" dirty="0" smtClean="0"/>
              <a:t>600/</a:t>
            </a:r>
            <a:r>
              <a:rPr lang="en-US" sz="1800" dirty="0" smtClean="0"/>
              <a:t> </a:t>
            </a:r>
            <a:r>
              <a:rPr lang="ru-RU" sz="1800" dirty="0" smtClean="0"/>
              <a:t>мм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ru-RU" sz="1800" dirty="0" smtClean="0"/>
              <a:t>3</a:t>
            </a:r>
            <a:r>
              <a:rPr lang="en-US" sz="1800" dirty="0" smtClean="0"/>
              <a:t> </a:t>
            </a:r>
            <a:r>
              <a:rPr lang="en-US" sz="1800" dirty="0"/>
              <a:t>x 40W E14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Sylcom</a:t>
            </a:r>
            <a:endParaRPr lang="en-US" sz="4000" b="1" dirty="0" smtClean="0">
              <a:solidFill>
                <a:srgbClr val="6E0F08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</a:rPr>
              <a:t>Подвесной светильник</a:t>
            </a:r>
          </a:p>
          <a:p>
            <a:pPr lvl="0"/>
            <a:r>
              <a:rPr lang="en-US" sz="2000" dirty="0" smtClean="0">
                <a:solidFill>
                  <a:srgbClr val="6E0F08"/>
                </a:solidFill>
              </a:rPr>
              <a:t>1020/3 </a:t>
            </a:r>
            <a:r>
              <a:rPr lang="en-US" sz="2000" dirty="0">
                <a:solidFill>
                  <a:srgbClr val="6E0F08"/>
                </a:solidFill>
              </a:rPr>
              <a:t>CR FU</a:t>
            </a:r>
            <a:endParaRPr lang="en-US" sz="2000" noProof="0" dirty="0">
              <a:solidFill>
                <a:srgbClr val="6E0F08"/>
              </a:solidFill>
            </a:endParaRPr>
          </a:p>
          <a:p>
            <a:pPr lvl="0"/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97" y="966701"/>
            <a:ext cx="3979192" cy="396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0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936552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</a:t>
            </a:r>
            <a:r>
              <a:rPr lang="en-US" sz="1800" dirty="0" smtClean="0"/>
              <a:t>/</a:t>
            </a:r>
            <a:r>
              <a:rPr lang="ru-RU" sz="1800" dirty="0" smtClean="0"/>
              <a:t>платина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стекло</a:t>
            </a:r>
            <a:r>
              <a:rPr lang="en-US" sz="1800" dirty="0" smtClean="0"/>
              <a:t>/</a:t>
            </a:r>
            <a:r>
              <a:rPr lang="ru-RU" sz="1800" dirty="0" smtClean="0"/>
              <a:t>фиолетовый</a:t>
            </a:r>
            <a:endParaRPr lang="en-US" sz="1800" dirty="0" smtClean="0"/>
          </a:p>
          <a:p>
            <a:pPr algn="l"/>
            <a:r>
              <a:rPr lang="ru-RU" sz="1800" b="1" dirty="0" smtClean="0"/>
              <a:t>Длина/Ширина/Высота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15</a:t>
            </a:r>
            <a:r>
              <a:rPr lang="en-US" sz="1800" dirty="0" smtClean="0"/>
              <a:t>/</a:t>
            </a:r>
            <a:r>
              <a:rPr lang="ru-RU" sz="1800" dirty="0" smtClean="0"/>
              <a:t>23/32</a:t>
            </a:r>
            <a:r>
              <a:rPr lang="en-US" sz="1800" dirty="0" smtClean="0"/>
              <a:t> </a:t>
            </a:r>
            <a:r>
              <a:rPr lang="ru-RU" sz="1800" dirty="0"/>
              <a:t>с</a:t>
            </a:r>
            <a:r>
              <a:rPr lang="ru-RU" sz="1800" dirty="0" smtClean="0"/>
              <a:t>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ru-RU" sz="1800" dirty="0" smtClean="0"/>
              <a:t>3</a:t>
            </a:r>
            <a:r>
              <a:rPr lang="en-US" sz="1800" dirty="0" smtClean="0"/>
              <a:t> </a:t>
            </a:r>
            <a:r>
              <a:rPr lang="en-US" sz="1800" dirty="0"/>
              <a:t>x 40W </a:t>
            </a:r>
            <a:r>
              <a:rPr lang="en-US" sz="1800" dirty="0" smtClean="0"/>
              <a:t>G9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Bellart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Настенный светильник</a:t>
            </a:r>
          </a:p>
          <a:p>
            <a:pPr lvl="0"/>
            <a:r>
              <a:rPr lang="en-US" sz="2000" dirty="0" smtClean="0">
                <a:solidFill>
                  <a:srgbClr val="6E0F08"/>
                </a:solidFill>
              </a:rPr>
              <a:t>1650/A3L Ametista </a:t>
            </a:r>
          </a:p>
          <a:p>
            <a:pPr lvl="0"/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375" y="925750"/>
            <a:ext cx="52387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3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936552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железо/</a:t>
            </a:r>
            <a:r>
              <a:rPr lang="en-US" sz="1800" dirty="0" smtClean="0"/>
              <a:t>iron</a:t>
            </a:r>
            <a:endParaRPr lang="ru-RU" sz="1800" dirty="0" smtClean="0"/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железо</a:t>
            </a:r>
            <a:r>
              <a:rPr lang="en-US" sz="1800" dirty="0" smtClean="0"/>
              <a:t>/iron</a:t>
            </a:r>
          </a:p>
          <a:p>
            <a:pPr algn="l"/>
            <a:r>
              <a:rPr lang="ru-RU" sz="1800" b="1" dirty="0" smtClean="0"/>
              <a:t>Диаметр/Высота </a:t>
            </a:r>
            <a:r>
              <a:rPr lang="ru-RU" sz="1800" dirty="0" smtClean="0"/>
              <a:t>–</a:t>
            </a:r>
            <a:r>
              <a:rPr lang="en-US" sz="1800" dirty="0" smtClean="0"/>
              <a:t> </a:t>
            </a:r>
            <a:r>
              <a:rPr lang="ru-RU" sz="1800" dirty="0" smtClean="0"/>
              <a:t>800/450</a:t>
            </a:r>
            <a:r>
              <a:rPr lang="en-US" sz="1800" dirty="0" smtClean="0"/>
              <a:t> </a:t>
            </a:r>
            <a:r>
              <a:rPr lang="ru-RU" sz="1800" dirty="0" smtClean="0"/>
              <a:t>мм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en-US" sz="1800" dirty="0" smtClean="0"/>
              <a:t>E27 </a:t>
            </a:r>
            <a:r>
              <a:rPr lang="ru-RU" sz="1800" dirty="0" smtClean="0"/>
              <a:t>3</a:t>
            </a:r>
            <a:r>
              <a:rPr lang="en-US" sz="1800" dirty="0" smtClean="0"/>
              <a:t> </a:t>
            </a:r>
            <a:r>
              <a:rPr lang="en-US" sz="1800" dirty="0"/>
              <a:t>x </a:t>
            </a:r>
            <a:r>
              <a:rPr lang="en-US" sz="1800" dirty="0" smtClean="0"/>
              <a:t>26W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Fanale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Подвесной светильник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sz="2000" dirty="0" smtClean="0">
                <a:solidFill>
                  <a:srgbClr val="6E0F08"/>
                </a:solidFill>
              </a:rPr>
              <a:t>257.34.FF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Galileo IP55 dimmable</a:t>
            </a:r>
            <a:endParaRPr lang="ru-RU" sz="2000" dirty="0" smtClean="0">
              <a:solidFill>
                <a:srgbClr val="6E0F08"/>
              </a:solidFill>
            </a:endParaRPr>
          </a:p>
          <a:p>
            <a:pPr lvl="0"/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629" y="934167"/>
            <a:ext cx="4480559" cy="44805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8749" t="7467" r="21397" b="5429"/>
          <a:stretch/>
        </p:blipFill>
        <p:spPr>
          <a:xfrm>
            <a:off x="5485872" y="3623735"/>
            <a:ext cx="1502757" cy="262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9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936552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Испания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железо/золото</a:t>
            </a:r>
          </a:p>
          <a:p>
            <a:pPr algn="l"/>
            <a:r>
              <a:rPr lang="ru-RU" sz="1800" b="1" dirty="0" smtClean="0"/>
              <a:t>База</a:t>
            </a:r>
            <a:r>
              <a:rPr lang="ru-RU" sz="1800" dirty="0" smtClean="0"/>
              <a:t> - дерево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железо</a:t>
            </a:r>
            <a:r>
              <a:rPr lang="en-US" sz="1800" dirty="0" smtClean="0"/>
              <a:t>/</a:t>
            </a:r>
            <a:r>
              <a:rPr lang="ru-RU" sz="1800" dirty="0" smtClean="0"/>
              <a:t>золото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en-US" sz="1800" dirty="0" smtClean="0"/>
              <a:t>E27  </a:t>
            </a:r>
            <a:r>
              <a:rPr lang="ru-RU" sz="1800" dirty="0" smtClean="0"/>
              <a:t>1 </a:t>
            </a:r>
            <a:r>
              <a:rPr lang="en-US" sz="1800" dirty="0" smtClean="0"/>
              <a:t>x </a:t>
            </a:r>
            <a:r>
              <a:rPr lang="ru-RU" sz="1800" dirty="0" smtClean="0"/>
              <a:t>11</a:t>
            </a:r>
            <a:r>
              <a:rPr lang="en-US" sz="1800" dirty="0" smtClean="0"/>
              <a:t>W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Massmi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Напольный светильник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sz="2000" dirty="0">
                <a:solidFill>
                  <a:srgbClr val="6E0F08"/>
                </a:solidFill>
              </a:rPr>
              <a:t>5433 D HA </a:t>
            </a:r>
            <a:r>
              <a:rPr lang="en-US" sz="2000" dirty="0" smtClean="0">
                <a:solidFill>
                  <a:srgbClr val="6E0F08"/>
                </a:solidFill>
              </a:rPr>
              <a:t>BERKA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>
                <a:solidFill>
                  <a:srgbClr val="6E0F08"/>
                </a:solidFill>
              </a:rPr>
              <a:t>LED 1 x 11W</a:t>
            </a:r>
            <a:endParaRPr lang="ru-RU" sz="2000" dirty="0" smtClean="0">
              <a:solidFill>
                <a:srgbClr val="6E0F08"/>
              </a:solidFill>
            </a:endParaRPr>
          </a:p>
          <a:p>
            <a:pPr lvl="0"/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8204" t="16875" r="12117" b="5268"/>
          <a:stretch/>
        </p:blipFill>
        <p:spPr>
          <a:xfrm>
            <a:off x="8373291" y="979714"/>
            <a:ext cx="2354790" cy="52382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62579" t="46948" r="29517" b="26801"/>
          <a:stretch/>
        </p:blipFill>
        <p:spPr>
          <a:xfrm>
            <a:off x="6833822" y="979714"/>
            <a:ext cx="1442915" cy="26943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9492" t="39732" r="49665" b="26696"/>
          <a:stretch/>
        </p:blipFill>
        <p:spPr>
          <a:xfrm>
            <a:off x="6586883" y="3674103"/>
            <a:ext cx="1689854" cy="294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9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936552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Испания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железо/золото</a:t>
            </a:r>
          </a:p>
          <a:p>
            <a:pPr algn="l"/>
            <a:r>
              <a:rPr lang="ru-RU" sz="1800" b="1" dirty="0" smtClean="0"/>
              <a:t>База</a:t>
            </a:r>
            <a:r>
              <a:rPr lang="ru-RU" sz="1800" dirty="0" smtClean="0"/>
              <a:t> - дерево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железо</a:t>
            </a:r>
            <a:r>
              <a:rPr lang="en-US" sz="1800" dirty="0" smtClean="0"/>
              <a:t>/</a:t>
            </a:r>
            <a:r>
              <a:rPr lang="ru-RU" sz="1800" dirty="0" smtClean="0"/>
              <a:t>золото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en-US" sz="1800" dirty="0" smtClean="0"/>
              <a:t>E27  </a:t>
            </a:r>
            <a:r>
              <a:rPr lang="ru-RU" sz="1800" dirty="0" smtClean="0"/>
              <a:t>1 </a:t>
            </a:r>
            <a:r>
              <a:rPr lang="en-US" sz="1800" dirty="0" smtClean="0"/>
              <a:t>x </a:t>
            </a:r>
            <a:r>
              <a:rPr lang="ru-RU" sz="1800" dirty="0"/>
              <a:t>7</a:t>
            </a:r>
            <a:r>
              <a:rPr lang="en-US" sz="1800" dirty="0" smtClean="0"/>
              <a:t>W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Massmi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Настольный светильник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sz="2000" dirty="0" smtClean="0">
                <a:solidFill>
                  <a:srgbClr val="6E0F08"/>
                </a:solidFill>
              </a:rPr>
              <a:t>4433 BERKA</a:t>
            </a:r>
            <a:endParaRPr lang="ru-RU" sz="2000" dirty="0" smtClean="0">
              <a:solidFill>
                <a:srgbClr val="6E0F08"/>
              </a:solidFill>
            </a:endParaRPr>
          </a:p>
          <a:p>
            <a:pPr lvl="0"/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3463" t="56797" r="17795" b="22846"/>
          <a:stretch/>
        </p:blipFill>
        <p:spPr>
          <a:xfrm>
            <a:off x="5916496" y="3662290"/>
            <a:ext cx="1702617" cy="22290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9416" t="26954" r="56029" b="31518"/>
          <a:stretch/>
        </p:blipFill>
        <p:spPr>
          <a:xfrm>
            <a:off x="8776261" y="776603"/>
            <a:ext cx="2428136" cy="389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936552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Испания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металл/белый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металл</a:t>
            </a:r>
            <a:r>
              <a:rPr lang="en-US" sz="1800" dirty="0" smtClean="0"/>
              <a:t>/</a:t>
            </a:r>
            <a:r>
              <a:rPr lang="ru-RU" sz="1800" dirty="0" smtClean="0"/>
              <a:t>белый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G9 2,5W </a:t>
            </a:r>
            <a:r>
              <a:rPr lang="en-US" sz="1800" dirty="0" smtClean="0"/>
              <a:t>LED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Massmi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Настольный светильник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sz="2000" dirty="0">
                <a:solidFill>
                  <a:srgbClr val="6E0F08"/>
                </a:solidFill>
              </a:rPr>
              <a:t>4423 </a:t>
            </a:r>
            <a:r>
              <a:rPr lang="en-US" sz="2000" dirty="0" smtClean="0">
                <a:solidFill>
                  <a:srgbClr val="6E0F08"/>
                </a:solidFill>
              </a:rPr>
              <a:t>BMT MINIMATE</a:t>
            </a:r>
          </a:p>
          <a:p>
            <a:pPr lvl="0"/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1439" t="24018" r="36212" b="42053"/>
          <a:stretch/>
        </p:blipFill>
        <p:spPr>
          <a:xfrm>
            <a:off x="5841840" y="836022"/>
            <a:ext cx="1944992" cy="3004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3752" t="68839" r="31795" b="13661"/>
          <a:stretch/>
        </p:blipFill>
        <p:spPr>
          <a:xfrm>
            <a:off x="8258006" y="1120746"/>
            <a:ext cx="3576916" cy="24350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2256" t="42768" r="55789" b="41160"/>
          <a:stretch/>
        </p:blipFill>
        <p:spPr>
          <a:xfrm>
            <a:off x="7517081" y="3828868"/>
            <a:ext cx="2555964" cy="193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4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936552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Чехия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металл/хром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стекло</a:t>
            </a:r>
            <a:r>
              <a:rPr lang="en-US" sz="1800" dirty="0" smtClean="0"/>
              <a:t>/</a:t>
            </a:r>
            <a:r>
              <a:rPr lang="ru-RU" sz="1800" dirty="0" smtClean="0"/>
              <a:t>белый глянцевый</a:t>
            </a:r>
          </a:p>
          <a:p>
            <a:pPr algn="l"/>
            <a:r>
              <a:rPr lang="ru-RU" sz="1800" b="1" dirty="0" smtClean="0"/>
              <a:t>Выключатель</a:t>
            </a:r>
            <a:r>
              <a:rPr lang="ru-RU" sz="1800" dirty="0" smtClean="0"/>
              <a:t> – веревочка, белый</a:t>
            </a:r>
          </a:p>
          <a:p>
            <a:pPr algn="l"/>
            <a:r>
              <a:rPr lang="ru-RU" sz="1800" b="1" dirty="0" smtClean="0"/>
              <a:t>Диаметр/Высота (см) </a:t>
            </a:r>
            <a:r>
              <a:rPr lang="ru-RU" sz="1800" dirty="0" smtClean="0"/>
              <a:t>– 25/26,35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ru-RU" sz="1800" dirty="0"/>
              <a:t>1 х Е27 х 60 Вт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 smtClean="0">
                <a:solidFill>
                  <a:srgbClr val="6E0F08"/>
                </a:solidFill>
                <a:latin typeface="Calibri" panose="020F0502020204030204"/>
              </a:rPr>
              <a:t>Brokis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Настенный светильник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sz="2000" dirty="0">
                <a:solidFill>
                  <a:srgbClr val="6E0F08"/>
                </a:solidFill>
              </a:rPr>
              <a:t>pc881(cee 777) </a:t>
            </a:r>
            <a:r>
              <a:rPr lang="en-US" sz="2000" dirty="0" smtClean="0">
                <a:solidFill>
                  <a:srgbClr val="6E0F08"/>
                </a:solidFill>
              </a:rPr>
              <a:t>CGC39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Memory</a:t>
            </a:r>
            <a:endParaRPr lang="ru-RU" sz="2000" dirty="0" smtClean="0">
              <a:solidFill>
                <a:srgbClr val="6E0F08"/>
              </a:solidFill>
            </a:endParaRPr>
          </a:p>
          <a:p>
            <a:pPr lvl="0"/>
            <a:r>
              <a:rPr lang="ru-RU" sz="2000" dirty="0">
                <a:solidFill>
                  <a:srgbClr val="6E0F08"/>
                </a:solidFill>
                <a:latin typeface="Calibri" panose="020F0502020204030204"/>
              </a:rPr>
              <a:t>2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6781" t="25804" r="34205" b="21160"/>
          <a:stretch/>
        </p:blipFill>
        <p:spPr>
          <a:xfrm>
            <a:off x="7127174" y="1056883"/>
            <a:ext cx="3775166" cy="387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1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Чехия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металл/хром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стекло</a:t>
            </a:r>
            <a:r>
              <a:rPr lang="en-US" sz="1800" dirty="0" smtClean="0"/>
              <a:t>/</a:t>
            </a:r>
            <a:r>
              <a:rPr lang="ru-RU" sz="1800" dirty="0" smtClean="0"/>
              <a:t>белый глянцевый</a:t>
            </a:r>
          </a:p>
          <a:p>
            <a:pPr algn="l"/>
            <a:r>
              <a:rPr lang="ru-RU" sz="1800" b="1" dirty="0" smtClean="0"/>
              <a:t>Выключатель</a:t>
            </a:r>
            <a:r>
              <a:rPr lang="ru-RU" sz="1800" dirty="0" smtClean="0"/>
              <a:t> – веревочка, белый</a:t>
            </a:r>
          </a:p>
          <a:p>
            <a:pPr algn="l"/>
            <a:r>
              <a:rPr lang="ru-RU" sz="1800" b="1" dirty="0" smtClean="0"/>
              <a:t>Диаметр/Высота (см) </a:t>
            </a:r>
            <a:r>
              <a:rPr lang="ru-RU" sz="1800" dirty="0" smtClean="0"/>
              <a:t>– </a:t>
            </a:r>
            <a:r>
              <a:rPr lang="en-US" sz="1800" dirty="0" smtClean="0"/>
              <a:t>30</a:t>
            </a:r>
            <a:r>
              <a:rPr lang="ru-RU" sz="1800" dirty="0" smtClean="0"/>
              <a:t>/</a:t>
            </a:r>
            <a:r>
              <a:rPr lang="en-US" sz="1800" dirty="0" smtClean="0"/>
              <a:t>31</a:t>
            </a:r>
            <a:r>
              <a:rPr lang="ru-RU" sz="1800" dirty="0" smtClean="0"/>
              <a:t>,</a:t>
            </a:r>
            <a:r>
              <a:rPr lang="en-US" sz="1800" dirty="0" smtClean="0"/>
              <a:t>7</a:t>
            </a:r>
            <a:r>
              <a:rPr lang="ru-RU" sz="1800" dirty="0" smtClean="0"/>
              <a:t>5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ru-RU" sz="1800" dirty="0"/>
              <a:t>1 х Е27 х 60 Вт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 smtClean="0">
                <a:solidFill>
                  <a:srgbClr val="6E0F08"/>
                </a:solidFill>
                <a:latin typeface="Calibri" panose="020F0502020204030204"/>
              </a:rPr>
              <a:t>Brokis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Потолочный светильник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sz="2000" dirty="0">
                <a:solidFill>
                  <a:srgbClr val="6E0F08"/>
                </a:solidFill>
              </a:rPr>
              <a:t>pc877(cee777) </a:t>
            </a:r>
            <a:r>
              <a:rPr lang="en-US" sz="2000" dirty="0" smtClean="0">
                <a:solidFill>
                  <a:srgbClr val="6E0F08"/>
                </a:solidFill>
              </a:rPr>
              <a:t>CGC39 Memory</a:t>
            </a:r>
            <a:endParaRPr lang="ru-RU" sz="2000" dirty="0" smtClean="0">
              <a:solidFill>
                <a:srgbClr val="6E0F08"/>
              </a:solidFill>
            </a:endParaRPr>
          </a:p>
          <a:p>
            <a:pPr lvl="0"/>
            <a:r>
              <a:rPr lang="ru-RU" sz="2000" noProof="0" dirty="0" smtClean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163" t="6805" r="26635" b="6758"/>
          <a:stretch/>
        </p:blipFill>
        <p:spPr>
          <a:xfrm>
            <a:off x="7517081" y="929229"/>
            <a:ext cx="3786464" cy="378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3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57246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Connubia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Calligaris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25699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</a:t>
            </a:r>
            <a:endParaRPr lang="ru-RU" dirty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CB4739-D 120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GIOVE 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500391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Производство</a:t>
            </a:r>
            <a:r>
              <a:rPr lang="ru-RU" dirty="0"/>
              <a:t> – </a:t>
            </a:r>
            <a:r>
              <a:rPr lang="ru-RU" dirty="0" smtClean="0"/>
              <a:t>Италия</a:t>
            </a:r>
            <a:endParaRPr lang="ru-RU" dirty="0"/>
          </a:p>
          <a:p>
            <a:r>
              <a:rPr lang="ru-RU" dirty="0"/>
              <a:t>Средняя </a:t>
            </a:r>
            <a:r>
              <a:rPr lang="ru-RU" b="1" dirty="0"/>
              <a:t>цена</a:t>
            </a:r>
            <a:r>
              <a:rPr lang="ru-RU" dirty="0"/>
              <a:t> по предложениям в </a:t>
            </a:r>
            <a:r>
              <a:rPr lang="ru-RU" dirty="0" smtClean="0"/>
              <a:t>интернете</a:t>
            </a:r>
            <a:endParaRPr lang="ru-RU" dirty="0"/>
          </a:p>
          <a:p>
            <a:r>
              <a:rPr lang="ru-RU" dirty="0"/>
              <a:t>Розничная цена от </a:t>
            </a:r>
            <a:r>
              <a:rPr lang="en-US" i="1" dirty="0" err="1" smtClean="0"/>
              <a:t>Svetloff</a:t>
            </a:r>
            <a:endParaRPr lang="ru-RU" b="1" dirty="0" smtClean="0"/>
          </a:p>
          <a:p>
            <a:endParaRPr lang="ru-RU" dirty="0"/>
          </a:p>
          <a:p>
            <a:r>
              <a:rPr lang="ru-RU" b="1" dirty="0" smtClean="0"/>
              <a:t>Размеры </a:t>
            </a:r>
            <a:r>
              <a:rPr lang="ru-RU" dirty="0"/>
              <a:t> </a:t>
            </a:r>
            <a:r>
              <a:rPr lang="ru-RU" dirty="0" smtClean="0"/>
              <a:t>– </a:t>
            </a:r>
            <a:r>
              <a:rPr lang="pt-BR" dirty="0"/>
              <a:t>dia120 (165) х H </a:t>
            </a:r>
            <a:r>
              <a:rPr lang="pt-BR" dirty="0" smtClean="0"/>
              <a:t>75</a:t>
            </a:r>
            <a:endParaRPr lang="ru-RU" dirty="0" smtClean="0"/>
          </a:p>
          <a:p>
            <a:r>
              <a:rPr lang="ru-RU" b="1" dirty="0" smtClean="0"/>
              <a:t>Отделка</a:t>
            </a:r>
            <a:r>
              <a:rPr lang="ru-RU" dirty="0" smtClean="0"/>
              <a:t> </a:t>
            </a:r>
            <a:r>
              <a:rPr lang="ru-RU" dirty="0"/>
              <a:t>- столешница: </a:t>
            </a:r>
            <a:r>
              <a:rPr lang="en-US" dirty="0"/>
              <a:t>melamine </a:t>
            </a:r>
            <a:r>
              <a:rPr lang="en-US" dirty="0" err="1"/>
              <a:t>Materico</a:t>
            </a:r>
            <a:r>
              <a:rPr lang="en-US" dirty="0"/>
              <a:t> white, </a:t>
            </a:r>
            <a:r>
              <a:rPr lang="ru-RU" dirty="0"/>
              <a:t>основание: </a:t>
            </a:r>
            <a:r>
              <a:rPr lang="en-US" dirty="0"/>
              <a:t>metal satin finished steel</a:t>
            </a:r>
            <a:endParaRPr lang="ru-RU" dirty="0" smtClean="0"/>
          </a:p>
          <a:p>
            <a:r>
              <a:rPr lang="ru-RU" b="1" dirty="0" smtClean="0"/>
              <a:t>Описание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 Стол-</a:t>
            </a:r>
            <a:r>
              <a:rPr lang="ru-RU" dirty="0" err="1" smtClean="0"/>
              <a:t>трансформер</a:t>
            </a:r>
            <a:r>
              <a:rPr lang="ru-RU" dirty="0"/>
              <a:t> </a:t>
            </a:r>
            <a:r>
              <a:rPr lang="ru-RU" dirty="0" smtClean="0"/>
              <a:t>круглый, </a:t>
            </a:r>
            <a:r>
              <a:rPr lang="ru-RU" dirty="0"/>
              <a:t>который раздвигается до 165 см. Основание стола металлическое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Столешница из меламина. </a:t>
            </a:r>
            <a:r>
              <a:rPr lang="ru-RU" dirty="0"/>
              <a:t>Модель вмещает до шести человек.</a:t>
            </a:r>
            <a:endParaRPr lang="en-US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597" y="1039898"/>
            <a:ext cx="4667260" cy="3733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305" y="4728696"/>
            <a:ext cx="1397374" cy="13461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387" y="4728696"/>
            <a:ext cx="1253419" cy="130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9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498" y="596137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6E0F08"/>
                </a:solidFill>
                <a:latin typeface="Arial" panose="020B0604020202020204" pitchFamily="34" charset="0"/>
              </a:rPr>
              <a:t>Riperlamp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5680" y="3524036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1420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/>
              <a:t>1299,15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 латунь/золотая английская патина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1030мм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470мм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светодиоды </a:t>
            </a:r>
            <a:r>
              <a:rPr lang="en-US" dirty="0" smtClean="0"/>
              <a:t>LED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176" y="694338"/>
            <a:ext cx="2495898" cy="12193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868" y="2660152"/>
            <a:ext cx="943356" cy="1133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797" y="1830660"/>
            <a:ext cx="2210694" cy="47072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7472" y="1402364"/>
            <a:ext cx="37262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Подставка/стойка для ресторана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602G GH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4938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Чехия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металл/хром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стекло</a:t>
            </a:r>
            <a:r>
              <a:rPr lang="en-US" sz="1800" dirty="0" smtClean="0"/>
              <a:t>/</a:t>
            </a:r>
            <a:r>
              <a:rPr lang="ru-RU" sz="1800" dirty="0" smtClean="0"/>
              <a:t>серый матовый</a:t>
            </a:r>
          </a:p>
          <a:p>
            <a:pPr algn="l"/>
            <a:r>
              <a:rPr lang="ru-RU" sz="1800" b="1" dirty="0" smtClean="0"/>
              <a:t>Выключатель</a:t>
            </a:r>
            <a:r>
              <a:rPr lang="ru-RU" sz="1800" dirty="0" smtClean="0"/>
              <a:t> – веревочка, белый</a:t>
            </a:r>
          </a:p>
          <a:p>
            <a:pPr algn="l"/>
            <a:r>
              <a:rPr lang="ru-RU" sz="1800" b="1" dirty="0" smtClean="0"/>
              <a:t>Диаметр/Высота (см) </a:t>
            </a:r>
            <a:r>
              <a:rPr lang="ru-RU" sz="1800" dirty="0" smtClean="0"/>
              <a:t>– </a:t>
            </a:r>
            <a:r>
              <a:rPr lang="en-US" sz="1800" dirty="0" smtClean="0"/>
              <a:t>25</a:t>
            </a:r>
            <a:r>
              <a:rPr lang="ru-RU" sz="1800" dirty="0" smtClean="0"/>
              <a:t>/</a:t>
            </a:r>
            <a:r>
              <a:rPr lang="en-US" sz="1800" dirty="0" smtClean="0"/>
              <a:t>26</a:t>
            </a:r>
            <a:r>
              <a:rPr lang="ru-RU" sz="1800" dirty="0" smtClean="0"/>
              <a:t>,</a:t>
            </a:r>
            <a:r>
              <a:rPr lang="en-US" sz="1800" dirty="0"/>
              <a:t>3</a:t>
            </a:r>
            <a:r>
              <a:rPr lang="ru-RU" sz="1800" dirty="0" smtClean="0"/>
              <a:t>5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ru-RU" sz="1800" dirty="0"/>
              <a:t>1 х Е27 х 60 Вт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 smtClean="0">
                <a:solidFill>
                  <a:srgbClr val="6E0F08"/>
                </a:solidFill>
                <a:latin typeface="Calibri" panose="020F0502020204030204"/>
              </a:rPr>
              <a:t>Brokis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Потолочный светильник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sz="2000" dirty="0" smtClean="0">
                <a:solidFill>
                  <a:srgbClr val="6E0F08"/>
                </a:solidFill>
              </a:rPr>
              <a:t>pcc878 CGC617Memory opal</a:t>
            </a:r>
            <a:endParaRPr lang="ru-RU" sz="2000" dirty="0" smtClean="0">
              <a:solidFill>
                <a:srgbClr val="6E0F08"/>
              </a:solidFill>
            </a:endParaRPr>
          </a:p>
          <a:p>
            <a:pPr lvl="0"/>
            <a:r>
              <a:rPr lang="ru-RU" sz="2000" noProof="0" dirty="0" smtClean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7283" t="22410" r="38722" b="20804"/>
          <a:stretch/>
        </p:blipFill>
        <p:spPr>
          <a:xfrm>
            <a:off x="7437973" y="948219"/>
            <a:ext cx="3391135" cy="451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1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металл/никель, искусственная кожа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ткань</a:t>
            </a:r>
            <a:r>
              <a:rPr lang="en-US" sz="1800" dirty="0" smtClean="0"/>
              <a:t>/</a:t>
            </a:r>
            <a:r>
              <a:rPr lang="ru-RU" sz="1800" dirty="0" smtClean="0"/>
              <a:t>белый</a:t>
            </a:r>
          </a:p>
          <a:p>
            <a:pPr algn="l"/>
            <a:r>
              <a:rPr lang="ru-RU" sz="1800" b="1" dirty="0" smtClean="0"/>
              <a:t>Высота/Ширина/Длина (см) </a:t>
            </a:r>
            <a:r>
              <a:rPr lang="ru-RU" sz="1800" dirty="0" smtClean="0"/>
              <a:t>– </a:t>
            </a:r>
            <a:r>
              <a:rPr lang="en-US" sz="1800" dirty="0" smtClean="0"/>
              <a:t>5</a:t>
            </a:r>
            <a:r>
              <a:rPr lang="ru-RU" sz="1800" dirty="0" smtClean="0"/>
              <a:t>9/</a:t>
            </a:r>
            <a:r>
              <a:rPr lang="en-US" sz="1800" dirty="0" smtClean="0"/>
              <a:t>2</a:t>
            </a:r>
            <a:r>
              <a:rPr lang="ru-RU" sz="1800" dirty="0" smtClean="0"/>
              <a:t>0/31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ru-RU" sz="1800" dirty="0"/>
              <a:t>1 х Е27 </a:t>
            </a:r>
            <a:r>
              <a:rPr lang="ru-RU" sz="1800" dirty="0" smtClean="0"/>
              <a:t>х 42 </a:t>
            </a:r>
            <a:r>
              <a:rPr lang="ru-RU" sz="1800" dirty="0"/>
              <a:t>Вт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 smtClean="0">
                <a:solidFill>
                  <a:srgbClr val="6E0F08"/>
                </a:solidFill>
                <a:latin typeface="Calibri" panose="020F0502020204030204"/>
              </a:rPr>
              <a:t>Arizzi</a:t>
            </a:r>
            <a:endParaRPr lang="en-US" sz="4000" b="1" dirty="0">
              <a:solidFill>
                <a:srgbClr val="6E0F08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Настольный светильник</a:t>
            </a:r>
          </a:p>
          <a:p>
            <a:pPr lvl="0">
              <a:defRPr/>
            </a:pPr>
            <a:r>
              <a:rPr lang="en-US" sz="2000" dirty="0" smtClean="0">
                <a:solidFill>
                  <a:srgbClr val="6E0F08"/>
                </a:solidFill>
              </a:rPr>
              <a:t>2096/1/L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Chic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ru-RU" sz="2000" dirty="0">
                <a:solidFill>
                  <a:srgbClr val="6E0F08"/>
                </a:solidFill>
                <a:latin typeface="Calibri" panose="020F0502020204030204"/>
              </a:rPr>
              <a:t>2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333" y="1062792"/>
            <a:ext cx="3924844" cy="39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4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металл/хром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</a:t>
            </a:r>
            <a:r>
              <a:rPr lang="ru-RU" sz="1800" dirty="0" err="1" smtClean="0"/>
              <a:t>меатлл</a:t>
            </a:r>
            <a:r>
              <a:rPr lang="en-US" sz="1800" dirty="0" smtClean="0"/>
              <a:t>/</a:t>
            </a:r>
            <a:r>
              <a:rPr lang="ru-RU" sz="1800" dirty="0" smtClean="0"/>
              <a:t>хром</a:t>
            </a:r>
          </a:p>
          <a:p>
            <a:pPr algn="l"/>
            <a:r>
              <a:rPr lang="ru-RU" sz="1800" b="1" dirty="0" smtClean="0"/>
              <a:t>Высота/Длина (см) </a:t>
            </a:r>
            <a:r>
              <a:rPr lang="ru-RU" sz="1800" dirty="0" smtClean="0"/>
              <a:t>– 19 /27/50 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ru-RU" sz="1800" dirty="0"/>
              <a:t>1х</a:t>
            </a:r>
            <a:r>
              <a:rPr lang="en-US" sz="1800" dirty="0"/>
              <a:t>G4 20W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6E0F08"/>
                </a:solidFill>
                <a:latin typeface="Calibri" panose="020F0502020204030204"/>
              </a:rPr>
              <a:t>Mizar</a:t>
            </a:r>
            <a:endParaRPr lang="en-US" sz="4000" b="1" dirty="0">
              <a:solidFill>
                <a:srgbClr val="6E0F08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Настенный светильник</a:t>
            </a:r>
          </a:p>
          <a:p>
            <a:pPr lvl="0">
              <a:defRPr/>
            </a:pPr>
            <a:r>
              <a:rPr lang="ru-RU" sz="2000" dirty="0" smtClean="0">
                <a:solidFill>
                  <a:srgbClr val="6E0F08"/>
                </a:solidFill>
              </a:rPr>
              <a:t>7190-23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ru-RU" sz="2000" noProof="0" dirty="0" smtClean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146" y="962866"/>
            <a:ext cx="4124696" cy="412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1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Испания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металл/белый лак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ткань</a:t>
            </a:r>
            <a:r>
              <a:rPr lang="en-US" sz="1800" dirty="0" smtClean="0"/>
              <a:t>/</a:t>
            </a:r>
            <a:r>
              <a:rPr lang="ru-RU" sz="1800" dirty="0" smtClean="0"/>
              <a:t>бежевый</a:t>
            </a:r>
          </a:p>
          <a:p>
            <a:pPr algn="l"/>
            <a:r>
              <a:rPr lang="ru-RU" sz="1800" b="1" dirty="0" smtClean="0"/>
              <a:t>Высота/Диаметр (см) </a:t>
            </a:r>
            <a:r>
              <a:rPr lang="ru-RU" sz="1800" dirty="0" smtClean="0"/>
              <a:t>– 39,5 / 50 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E27 x 3 max 70W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Vibia</a:t>
            </a:r>
            <a:endParaRPr lang="en-US" sz="4000" b="1" dirty="0">
              <a:solidFill>
                <a:srgbClr val="6E0F08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Потолочный светильник</a:t>
            </a:r>
          </a:p>
          <a:p>
            <a:pPr lvl="0">
              <a:defRPr/>
            </a:pPr>
            <a:r>
              <a:rPr lang="ru-RU" sz="2000" dirty="0">
                <a:solidFill>
                  <a:srgbClr val="6E0F08"/>
                </a:solidFill>
              </a:rPr>
              <a:t>5102-03 </a:t>
            </a:r>
            <a:r>
              <a:rPr lang="en-US" sz="2000" dirty="0">
                <a:solidFill>
                  <a:srgbClr val="6E0F08"/>
                </a:solidFill>
              </a:rPr>
              <a:t>Glamour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ru-RU" sz="2000" noProof="0" dirty="0" smtClean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68" y="837655"/>
            <a:ext cx="3961757" cy="396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7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Испания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металл/хром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ткань</a:t>
            </a:r>
            <a:r>
              <a:rPr lang="en-US" sz="1800" dirty="0" smtClean="0"/>
              <a:t>/</a:t>
            </a:r>
            <a:r>
              <a:rPr lang="ru-RU" sz="1800" dirty="0" smtClean="0"/>
              <a:t>кремовый</a:t>
            </a:r>
          </a:p>
          <a:p>
            <a:pPr algn="l"/>
            <a:r>
              <a:rPr lang="ru-RU" sz="1800" b="1" dirty="0" smtClean="0"/>
              <a:t>Высота/Диаметр (см) </a:t>
            </a:r>
            <a:r>
              <a:rPr lang="ru-RU" sz="1800" dirty="0" smtClean="0"/>
              <a:t>– 18,5 / 60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ru-RU" sz="1800" dirty="0" smtClean="0"/>
              <a:t>Т5</a:t>
            </a:r>
            <a:r>
              <a:rPr lang="en-US" sz="1800" dirty="0" smtClean="0"/>
              <a:t> </a:t>
            </a:r>
            <a:r>
              <a:rPr lang="en-US" sz="1800" dirty="0"/>
              <a:t>x </a:t>
            </a:r>
            <a:r>
              <a:rPr lang="ru-RU" sz="1800" dirty="0" smtClean="0"/>
              <a:t>1</a:t>
            </a:r>
            <a:r>
              <a:rPr lang="ru-RU" sz="1800" dirty="0"/>
              <a:t> </a:t>
            </a:r>
            <a:r>
              <a:rPr lang="ru-RU" sz="1800" dirty="0" smtClean="0"/>
              <a:t>40,60 </a:t>
            </a:r>
            <a:r>
              <a:rPr lang="en-US" sz="1800" dirty="0" smtClean="0"/>
              <a:t>W 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Bover</a:t>
            </a:r>
            <a:endParaRPr lang="en-US" sz="4000" b="1" dirty="0">
              <a:solidFill>
                <a:srgbClr val="6E0F08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Потолочный светильник</a:t>
            </a:r>
          </a:p>
          <a:p>
            <a:pPr lvl="0">
              <a:defRPr/>
            </a:pPr>
            <a:r>
              <a:rPr lang="en-US" sz="2000" dirty="0">
                <a:solidFill>
                  <a:srgbClr val="6E0F08"/>
                </a:solidFill>
              </a:rPr>
              <a:t>D0232506C urban-60p </a:t>
            </a:r>
            <a:r>
              <a:rPr lang="ru-RU" sz="2000" dirty="0" smtClean="0">
                <a:solidFill>
                  <a:srgbClr val="6E0F08"/>
                </a:solidFill>
              </a:rPr>
              <a:t>с </a:t>
            </a:r>
            <a:r>
              <a:rPr lang="ru-RU" sz="2000" dirty="0" err="1" smtClean="0">
                <a:solidFill>
                  <a:srgbClr val="6E0F08"/>
                </a:solidFill>
              </a:rPr>
              <a:t>диммером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6E0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ru-RU" sz="2000" noProof="0" dirty="0" smtClean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68" y="806617"/>
            <a:ext cx="4136176" cy="413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3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Германия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металл/черный</a:t>
            </a:r>
          </a:p>
          <a:p>
            <a:pPr algn="l"/>
            <a:r>
              <a:rPr lang="ru-RU" sz="1800" b="1" dirty="0" smtClean="0"/>
              <a:t>Плафоны/цвет</a:t>
            </a:r>
            <a:r>
              <a:rPr lang="ru-RU" sz="1800" dirty="0" smtClean="0"/>
              <a:t> – стекло</a:t>
            </a:r>
            <a:r>
              <a:rPr lang="en-US" sz="1800" dirty="0" smtClean="0"/>
              <a:t>/</a:t>
            </a:r>
            <a:r>
              <a:rPr lang="ru-RU" sz="1800" dirty="0" smtClean="0"/>
              <a:t>белый опал</a:t>
            </a:r>
          </a:p>
          <a:p>
            <a:pPr algn="l"/>
            <a:r>
              <a:rPr lang="ru-RU" sz="1800" b="1" dirty="0" smtClean="0"/>
              <a:t>Высота/Длина/Глубина (см) </a:t>
            </a:r>
            <a:r>
              <a:rPr lang="ru-RU" sz="1800" dirty="0" smtClean="0"/>
              <a:t>– 33,5 / 16,5 / 18,5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ru-RU" sz="1800" dirty="0" smtClean="0"/>
              <a:t>Е27</a:t>
            </a:r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Robers</a:t>
            </a:r>
            <a:endParaRPr lang="en-US" sz="4000" b="1" dirty="0">
              <a:solidFill>
                <a:srgbClr val="6E0F08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Настенный светильник</a:t>
            </a:r>
          </a:p>
          <a:p>
            <a:pPr lvl="0"/>
            <a:r>
              <a:rPr lang="en-US" sz="2000" dirty="0">
                <a:solidFill>
                  <a:srgbClr val="6E0F08"/>
                </a:solidFill>
              </a:rPr>
              <a:t>WL 3484</a:t>
            </a:r>
            <a:endParaRPr lang="ru-RU" sz="2000" noProof="0" dirty="0" smtClean="0">
              <a:solidFill>
                <a:srgbClr val="6E0F08"/>
              </a:solidFill>
              <a:latin typeface="Calibri" panose="020F0502020204030204"/>
            </a:endParaRPr>
          </a:p>
          <a:p>
            <a:pPr lvl="0"/>
            <a:r>
              <a:rPr lang="ru-RU" sz="2000" noProof="0" dirty="0" smtClean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475" y="964248"/>
            <a:ext cx="3519896" cy="351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металл/матовое золото с элементами </a:t>
            </a:r>
            <a:r>
              <a:rPr lang="en-US" sz="1800" dirty="0" smtClean="0"/>
              <a:t>Swarovski</a:t>
            </a:r>
            <a:endParaRPr lang="ru-RU" sz="1800" dirty="0" smtClean="0"/>
          </a:p>
          <a:p>
            <a:pPr algn="l"/>
            <a:r>
              <a:rPr lang="ru-RU" sz="1800" b="1" dirty="0" smtClean="0"/>
              <a:t>Высота/Диаметр (см) </a:t>
            </a:r>
            <a:r>
              <a:rPr lang="ru-RU" sz="1800" dirty="0" smtClean="0"/>
              <a:t>– 38 / 74</a:t>
            </a:r>
            <a:endParaRPr lang="en-US" sz="1800" dirty="0" smtClean="0"/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pl-PL" sz="1800" dirty="0" smtClean="0"/>
              <a:t>6 </a:t>
            </a:r>
            <a:r>
              <a:rPr lang="pl-PL" sz="1800" dirty="0"/>
              <a:t>x E14 X </a:t>
            </a:r>
            <a:r>
              <a:rPr lang="pl-PL" sz="1800" dirty="0" smtClean="0"/>
              <a:t>40W</a:t>
            </a:r>
            <a:endParaRPr lang="en-US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6E0F08"/>
                </a:solidFill>
                <a:latin typeface="Calibri" panose="020F0502020204030204"/>
              </a:rPr>
              <a:t>Il </a:t>
            </a: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Paralume</a:t>
            </a:r>
            <a:r>
              <a:rPr lang="en-US" sz="4000" b="1" dirty="0" smtClean="0">
                <a:solidFill>
                  <a:srgbClr val="6E0F08"/>
                </a:solidFill>
                <a:latin typeface="Calibri" panose="020F0502020204030204"/>
              </a:rPr>
              <a:t> Marina</a:t>
            </a:r>
            <a:endParaRPr lang="en-US" sz="4000" b="1" dirty="0">
              <a:solidFill>
                <a:srgbClr val="6E0F08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Люстра (без абажуров)</a:t>
            </a:r>
          </a:p>
          <a:p>
            <a:pPr lvl="0"/>
            <a:r>
              <a:rPr lang="en-US" sz="2000" dirty="0" smtClean="0">
                <a:solidFill>
                  <a:srgbClr val="6E0F08"/>
                </a:solidFill>
              </a:rPr>
              <a:t>1447/CH6</a:t>
            </a:r>
            <a:r>
              <a:rPr lang="ru-RU" sz="2000" dirty="0" smtClean="0">
                <a:solidFill>
                  <a:srgbClr val="6E0F08"/>
                </a:solidFill>
              </a:rPr>
              <a:t> – дефект (не </a:t>
            </a:r>
            <a:r>
              <a:rPr lang="ru-RU" sz="2000" dirty="0">
                <a:solidFill>
                  <a:srgbClr val="6E0F08"/>
                </a:solidFill>
              </a:rPr>
              <a:t>х</a:t>
            </a:r>
            <a:r>
              <a:rPr lang="ru-RU" sz="2000" dirty="0" smtClean="0">
                <a:solidFill>
                  <a:srgbClr val="6E0F08"/>
                </a:solidFill>
              </a:rPr>
              <a:t>ватает страз)</a:t>
            </a:r>
            <a:endParaRPr lang="ru-RU" sz="2000" noProof="0" dirty="0" smtClean="0">
              <a:solidFill>
                <a:srgbClr val="6E0F08"/>
              </a:solidFill>
              <a:latin typeface="Calibri" panose="020F0502020204030204"/>
            </a:endParaRPr>
          </a:p>
          <a:p>
            <a:pPr lvl="0"/>
            <a:r>
              <a:rPr lang="ru-RU" sz="2000" noProof="0" dirty="0" smtClean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24456"/>
          <a:stretch/>
        </p:blipFill>
        <p:spPr>
          <a:xfrm>
            <a:off x="6460943" y="875058"/>
            <a:ext cx="5103575" cy="3698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23600" r="9645" b="6049"/>
          <a:stretch/>
        </p:blipFill>
        <p:spPr>
          <a:xfrm>
            <a:off x="7208884" y="4669946"/>
            <a:ext cx="1803846" cy="19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0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Испания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r>
              <a:rPr lang="ru-RU" sz="1800" dirty="0" smtClean="0"/>
              <a:t>– </a:t>
            </a:r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металл/золото</a:t>
            </a:r>
          </a:p>
          <a:p>
            <a:pPr algn="l"/>
            <a:r>
              <a:rPr lang="ru-RU" sz="1800" b="1" dirty="0" smtClean="0"/>
              <a:t>Плафон </a:t>
            </a:r>
            <a:r>
              <a:rPr lang="ru-RU" sz="1800" dirty="0" smtClean="0"/>
              <a:t>-  стекло с золотыми вкраплениями</a:t>
            </a:r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ru-RU" sz="1800" dirty="0" smtClean="0"/>
              <a:t>2 </a:t>
            </a:r>
            <a:r>
              <a:rPr lang="pl-PL" sz="1800" dirty="0" smtClean="0"/>
              <a:t>x E</a:t>
            </a:r>
            <a:r>
              <a:rPr lang="ru-RU" sz="1800" dirty="0" smtClean="0"/>
              <a:t>27</a:t>
            </a:r>
            <a:r>
              <a:rPr lang="pl-PL" sz="1800" dirty="0" smtClean="0"/>
              <a:t> </a:t>
            </a:r>
            <a:endParaRPr lang="en-US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6E0F08"/>
                </a:solidFill>
                <a:latin typeface="Calibri" panose="020F0502020204030204"/>
              </a:rPr>
              <a:t>G-Lights</a:t>
            </a:r>
            <a:endParaRPr lang="en-US" sz="4000" b="1" dirty="0">
              <a:solidFill>
                <a:srgbClr val="6E0F08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Люстра (коричневые полосы на плафоне)</a:t>
            </a:r>
            <a:endParaRPr lang="en-US" sz="2000" dirty="0">
              <a:solidFill>
                <a:srgbClr val="6E0F08"/>
              </a:solidFill>
              <a:latin typeface="Calibri" panose="020F0502020204030204"/>
            </a:endParaRPr>
          </a:p>
          <a:p>
            <a:pPr lvl="0">
              <a:defRPr/>
            </a:pPr>
            <a:r>
              <a:rPr lang="en-US" sz="2000" dirty="0" smtClean="0">
                <a:solidFill>
                  <a:srgbClr val="6E0F08"/>
                </a:solidFill>
              </a:rPr>
              <a:t>9079/P/PB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endParaRPr lang="en-US" sz="2000" dirty="0" smtClean="0">
              <a:solidFill>
                <a:srgbClr val="6E0F08"/>
              </a:solidFill>
            </a:endParaRPr>
          </a:p>
          <a:p>
            <a:pPr lvl="0"/>
            <a:r>
              <a:rPr lang="ru-RU" sz="2000" noProof="0" dirty="0" smtClean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8360" t="6447" r="17455" b="23924"/>
          <a:stretch/>
        </p:blipFill>
        <p:spPr>
          <a:xfrm>
            <a:off x="8242662" y="661850"/>
            <a:ext cx="3161213" cy="52686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43596" b="16906"/>
          <a:stretch/>
        </p:blipFill>
        <p:spPr>
          <a:xfrm>
            <a:off x="4715690" y="1488149"/>
            <a:ext cx="3374743" cy="207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металл/коричневый</a:t>
            </a:r>
          </a:p>
          <a:p>
            <a:pPr algn="l"/>
            <a:r>
              <a:rPr lang="ru-RU" sz="1800" b="1" dirty="0" smtClean="0"/>
              <a:t>Подвески </a:t>
            </a:r>
            <a:r>
              <a:rPr lang="ru-RU" sz="1800" dirty="0" smtClean="0"/>
              <a:t>-  стекло прозрачное</a:t>
            </a:r>
          </a:p>
          <a:p>
            <a:pPr algn="l"/>
            <a:r>
              <a:rPr lang="ru-RU" sz="1800" b="1" dirty="0" smtClean="0"/>
              <a:t>Диаметр/Высота (см) </a:t>
            </a:r>
            <a:r>
              <a:rPr lang="ru-RU" sz="1800" dirty="0" smtClean="0"/>
              <a:t>– 26 / 45</a:t>
            </a:r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ru-RU" sz="1800" dirty="0"/>
              <a:t>1</a:t>
            </a:r>
            <a:r>
              <a:rPr lang="ru-RU" sz="1800" dirty="0" smtClean="0"/>
              <a:t> </a:t>
            </a:r>
            <a:r>
              <a:rPr lang="pl-PL" sz="1800" dirty="0" smtClean="0"/>
              <a:t>x </a:t>
            </a:r>
            <a:r>
              <a:rPr lang="ru-RU" sz="1800" dirty="0" smtClean="0"/>
              <a:t> 42</a:t>
            </a:r>
            <a:r>
              <a:rPr lang="en-US" sz="1800" dirty="0" smtClean="0"/>
              <a:t>W </a:t>
            </a:r>
            <a:r>
              <a:rPr lang="pl-PL" sz="1800" dirty="0" smtClean="0"/>
              <a:t>E</a:t>
            </a:r>
            <a:r>
              <a:rPr lang="en-US" sz="1800" dirty="0" smtClean="0"/>
              <a:t>14</a:t>
            </a:r>
            <a:r>
              <a:rPr lang="pl-PL" sz="1800" dirty="0" smtClean="0"/>
              <a:t> </a:t>
            </a:r>
            <a:endParaRPr lang="en-US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Epoca</a:t>
            </a:r>
            <a:r>
              <a:rPr lang="en-US" sz="4000" b="1" dirty="0" smtClean="0">
                <a:solidFill>
                  <a:srgbClr val="6E0F08"/>
                </a:solidFill>
                <a:latin typeface="Calibri" panose="020F0502020204030204"/>
              </a:rPr>
              <a:t> Lampadari</a:t>
            </a:r>
            <a:endParaRPr lang="en-US" sz="4000" b="1" dirty="0">
              <a:solidFill>
                <a:srgbClr val="6E0F08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Подвесной светильник</a:t>
            </a:r>
            <a:endParaRPr lang="ru-RU" sz="2000" dirty="0">
              <a:solidFill>
                <a:srgbClr val="6E0F08"/>
              </a:solidFill>
              <a:latin typeface="Calibri" panose="020F0502020204030204"/>
            </a:endParaRPr>
          </a:p>
          <a:p>
            <a:pPr lvl="0">
              <a:defRPr/>
            </a:pP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1424/1 clear </a:t>
            </a:r>
            <a:r>
              <a:rPr lang="en-US" sz="2000" dirty="0">
                <a:solidFill>
                  <a:srgbClr val="6E0F08"/>
                </a:solidFill>
              </a:rPr>
              <a:t>CRYSTAL</a:t>
            </a:r>
            <a:endParaRPr lang="en-US" sz="2000" dirty="0" smtClean="0">
              <a:solidFill>
                <a:srgbClr val="6E0F08"/>
              </a:solidFill>
            </a:endParaRPr>
          </a:p>
          <a:p>
            <a:pPr lvl="0"/>
            <a:r>
              <a:rPr lang="ru-RU" sz="2000" noProof="0" dirty="0" smtClean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475" y="947689"/>
            <a:ext cx="3442705" cy="536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1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металл/светлый с вкраплениями золота</a:t>
            </a:r>
          </a:p>
          <a:p>
            <a:pPr algn="l"/>
            <a:r>
              <a:rPr lang="ru-RU" sz="1800" b="1" dirty="0" smtClean="0"/>
              <a:t>Подвески </a:t>
            </a:r>
            <a:r>
              <a:rPr lang="ru-RU" sz="1800" dirty="0" smtClean="0"/>
              <a:t>-  стекло прозрачное, керамика белая</a:t>
            </a:r>
          </a:p>
          <a:p>
            <a:pPr algn="l"/>
            <a:r>
              <a:rPr lang="ru-RU" sz="1800" b="1" dirty="0" smtClean="0"/>
              <a:t>Диаметр/Высота (см) </a:t>
            </a:r>
            <a:r>
              <a:rPr lang="ru-RU" sz="1800" dirty="0" smtClean="0"/>
              <a:t>– 26 / 45</a:t>
            </a:r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ru-RU" sz="1800" dirty="0"/>
              <a:t>1</a:t>
            </a:r>
            <a:r>
              <a:rPr lang="ru-RU" sz="1800" dirty="0" smtClean="0"/>
              <a:t> </a:t>
            </a:r>
            <a:r>
              <a:rPr lang="pl-PL" sz="1800" dirty="0" smtClean="0"/>
              <a:t>x </a:t>
            </a:r>
            <a:r>
              <a:rPr lang="ru-RU" sz="1800" dirty="0" smtClean="0"/>
              <a:t> 42</a:t>
            </a:r>
            <a:r>
              <a:rPr lang="en-US" sz="1800" dirty="0" smtClean="0"/>
              <a:t>W </a:t>
            </a:r>
            <a:r>
              <a:rPr lang="pl-PL" sz="1800" dirty="0" smtClean="0"/>
              <a:t>E</a:t>
            </a:r>
            <a:r>
              <a:rPr lang="en-US" sz="1800" dirty="0" smtClean="0"/>
              <a:t>14</a:t>
            </a:r>
            <a:r>
              <a:rPr lang="pl-PL" sz="1800" dirty="0" smtClean="0"/>
              <a:t> </a:t>
            </a:r>
            <a:endParaRPr lang="en-US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Epoca</a:t>
            </a:r>
            <a:r>
              <a:rPr lang="en-US" sz="4000" b="1" dirty="0" smtClean="0">
                <a:solidFill>
                  <a:srgbClr val="6E0F08"/>
                </a:solidFill>
                <a:latin typeface="Calibri" panose="020F0502020204030204"/>
              </a:rPr>
              <a:t> Lampadari</a:t>
            </a:r>
            <a:endParaRPr lang="en-US" sz="4000" b="1" dirty="0">
              <a:solidFill>
                <a:srgbClr val="6E0F08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Подвесной светильник</a:t>
            </a:r>
            <a:endParaRPr lang="ru-RU" sz="2000" dirty="0">
              <a:solidFill>
                <a:srgbClr val="6E0F08"/>
              </a:solidFill>
              <a:latin typeface="Calibri" panose="020F0502020204030204"/>
            </a:endParaRPr>
          </a:p>
          <a:p>
            <a:pPr lvl="0">
              <a:defRPr/>
            </a:pP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1424/1 </a:t>
            </a:r>
            <a:r>
              <a:rPr lang="en-US" sz="2000" dirty="0">
                <a:solidFill>
                  <a:srgbClr val="6E0F08"/>
                </a:solidFill>
              </a:rPr>
              <a:t>WHITE </a:t>
            </a:r>
            <a:r>
              <a:rPr lang="en-US" sz="2000" dirty="0" smtClean="0">
                <a:solidFill>
                  <a:srgbClr val="6E0F08"/>
                </a:solidFill>
              </a:rPr>
              <a:t>CRYSTAL</a:t>
            </a:r>
            <a:endParaRPr lang="ru-RU" sz="2000" dirty="0" smtClean="0">
              <a:solidFill>
                <a:srgbClr val="6E0F08"/>
              </a:solidFill>
            </a:endParaRPr>
          </a:p>
          <a:p>
            <a:pPr lvl="0">
              <a:defRPr/>
            </a:pPr>
            <a:r>
              <a:rPr lang="ru-RU" sz="2000" noProof="0" dirty="0" smtClean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924" y="1069732"/>
            <a:ext cx="2967426" cy="462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6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803" y="2505730"/>
            <a:ext cx="6096000" cy="39792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1315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975,47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металл/золотистая латунь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стекло/белый с янтарным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Тип крепления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на крючок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82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Рожки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/>
              <a:t>E27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/>
              <a:t>8 x </a:t>
            </a:r>
            <a:r>
              <a:rPr lang="en-US" dirty="0" smtClean="0"/>
              <a:t>max </a:t>
            </a:r>
            <a:r>
              <a:rPr lang="en-US" dirty="0"/>
              <a:t>60 </a:t>
            </a:r>
            <a:r>
              <a:rPr lang="en-US" dirty="0" smtClean="0"/>
              <a:t>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803" y="548635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6E0F08"/>
                </a:solidFill>
                <a:latin typeface="Arial" panose="020B0604020202020204" pitchFamily="34" charset="0"/>
              </a:rPr>
              <a:t>Riperlamp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25" y="439387"/>
            <a:ext cx="5506941" cy="49994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9803" y="1251801"/>
            <a:ext cx="2635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728A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5+3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EA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2258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металл/хром янтарный</a:t>
            </a:r>
          </a:p>
          <a:p>
            <a:pPr algn="l"/>
            <a:r>
              <a:rPr lang="ru-RU" sz="1800" b="1" dirty="0" smtClean="0"/>
              <a:t>Подвески, Абажуры </a:t>
            </a:r>
            <a:r>
              <a:rPr lang="ru-RU" sz="1800" dirty="0" smtClean="0"/>
              <a:t>-  хрусталь</a:t>
            </a:r>
            <a:r>
              <a:rPr lang="ru-RU" sz="1800" dirty="0"/>
              <a:t>/</a:t>
            </a:r>
            <a:r>
              <a:rPr lang="ru-RU" sz="1800" dirty="0" smtClean="0"/>
              <a:t>фиолетовый, ткань/фиолетовый</a:t>
            </a:r>
          </a:p>
          <a:p>
            <a:pPr algn="l"/>
            <a:r>
              <a:rPr lang="ru-RU" sz="1800" b="1" dirty="0" smtClean="0"/>
              <a:t>Ширина/Высота/Глубина (см) </a:t>
            </a:r>
            <a:r>
              <a:rPr lang="ru-RU" sz="1800" dirty="0" smtClean="0"/>
              <a:t>– 50 / 40 /30</a:t>
            </a:r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ru-RU" sz="1800" dirty="0"/>
              <a:t>2</a:t>
            </a:r>
            <a:r>
              <a:rPr lang="ru-RU" sz="1800" dirty="0" smtClean="0"/>
              <a:t> </a:t>
            </a:r>
            <a:r>
              <a:rPr lang="pl-PL" sz="1800" dirty="0" smtClean="0"/>
              <a:t>x </a:t>
            </a:r>
            <a:r>
              <a:rPr lang="ru-RU" sz="1800" dirty="0" smtClean="0"/>
              <a:t> 40</a:t>
            </a:r>
            <a:r>
              <a:rPr lang="en-US" sz="1800" dirty="0" smtClean="0"/>
              <a:t>W </a:t>
            </a:r>
            <a:r>
              <a:rPr lang="pl-PL" sz="1800" dirty="0" smtClean="0"/>
              <a:t>E</a:t>
            </a:r>
            <a:r>
              <a:rPr lang="en-US" sz="1800" dirty="0" smtClean="0"/>
              <a:t>14</a:t>
            </a:r>
            <a:r>
              <a:rPr lang="pl-PL" sz="1800" dirty="0" smtClean="0"/>
              <a:t> </a:t>
            </a:r>
            <a:endParaRPr lang="en-US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Beby</a:t>
            </a:r>
            <a:r>
              <a:rPr lang="en-US" sz="4000" b="1" dirty="0" smtClean="0">
                <a:solidFill>
                  <a:srgbClr val="6E0F08"/>
                </a:solidFill>
                <a:latin typeface="Calibri" panose="020F0502020204030204"/>
              </a:rPr>
              <a:t> Italy</a:t>
            </a:r>
            <a:endParaRPr lang="en-US" sz="4000" b="1" dirty="0">
              <a:solidFill>
                <a:srgbClr val="6E0F08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Настенный светильник</a:t>
            </a:r>
            <a:endParaRPr lang="ru-RU" sz="2000" dirty="0">
              <a:solidFill>
                <a:srgbClr val="6E0F08"/>
              </a:solidFill>
              <a:latin typeface="Calibri" panose="020F0502020204030204"/>
            </a:endParaRPr>
          </a:p>
          <a:p>
            <a:pPr lvl="0">
              <a:defRPr/>
            </a:pPr>
            <a:r>
              <a:rPr lang="en-US" sz="2000" dirty="0">
                <a:solidFill>
                  <a:srgbClr val="6E0F08"/>
                </a:solidFill>
              </a:rPr>
              <a:t>118/2A VIOLET</a:t>
            </a:r>
            <a:endParaRPr lang="ru-RU" sz="2000" dirty="0">
              <a:solidFill>
                <a:srgbClr val="6E0F08"/>
              </a:solidFill>
            </a:endParaRPr>
          </a:p>
          <a:p>
            <a:pPr lvl="0">
              <a:defRPr/>
            </a:pPr>
            <a:r>
              <a:rPr lang="ru-RU" sz="2000" noProof="0" dirty="0" smtClean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38" y="1169298"/>
            <a:ext cx="3711831" cy="371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5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металл/сатинированная сталь</a:t>
            </a:r>
          </a:p>
          <a:p>
            <a:pPr algn="l"/>
            <a:r>
              <a:rPr lang="ru-RU" sz="1800" b="1" dirty="0" smtClean="0"/>
              <a:t>Абажур </a:t>
            </a:r>
            <a:r>
              <a:rPr lang="ru-RU" sz="1800" dirty="0" smtClean="0"/>
              <a:t>-  </a:t>
            </a:r>
            <a:r>
              <a:rPr lang="ru-RU" sz="1800" dirty="0"/>
              <a:t>жаропрочная ткань/ </a:t>
            </a:r>
            <a:r>
              <a:rPr lang="ru-RU" sz="1800" dirty="0" smtClean="0"/>
              <a:t>металлик </a:t>
            </a:r>
            <a:r>
              <a:rPr lang="ru-RU" sz="1800" dirty="0"/>
              <a:t>(с металлической нитью) красного </a:t>
            </a:r>
            <a:r>
              <a:rPr lang="ru-RU" sz="1800" dirty="0" smtClean="0"/>
              <a:t>цвета</a:t>
            </a:r>
          </a:p>
          <a:p>
            <a:pPr algn="l"/>
            <a:r>
              <a:rPr lang="ru-RU" sz="1800" b="1" dirty="0" smtClean="0"/>
              <a:t>Высота/Ширина (см) </a:t>
            </a:r>
            <a:r>
              <a:rPr lang="ru-RU" sz="1800" dirty="0" smtClean="0"/>
              <a:t>– 180/ 35х60</a:t>
            </a:r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ru-RU" sz="1800" dirty="0" smtClean="0"/>
              <a:t>3х</a:t>
            </a:r>
            <a:r>
              <a:rPr lang="en-US" sz="1800" dirty="0" smtClean="0"/>
              <a:t>E27</a:t>
            </a:r>
            <a:r>
              <a:rPr lang="en-US" sz="1800" dirty="0"/>
              <a:t>, </a:t>
            </a:r>
            <a:r>
              <a:rPr lang="en-US" sz="1800" dirty="0" smtClean="0"/>
              <a:t>42W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Luce</a:t>
            </a:r>
            <a:r>
              <a:rPr lang="en-US" sz="4000" b="1" dirty="0" smtClean="0">
                <a:solidFill>
                  <a:srgbClr val="6E0F08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Italiani</a:t>
            </a:r>
            <a:endParaRPr lang="en-US" sz="4000" b="1" dirty="0">
              <a:solidFill>
                <a:srgbClr val="6E0F08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Напольный светильник</a:t>
            </a:r>
            <a:endParaRPr lang="ru-RU" sz="2000" dirty="0">
              <a:solidFill>
                <a:srgbClr val="6E0F08"/>
              </a:solidFill>
              <a:latin typeface="Calibri" panose="020F0502020204030204"/>
            </a:endParaRPr>
          </a:p>
          <a:p>
            <a:pPr lvl="0">
              <a:defRPr/>
            </a:pPr>
            <a:r>
              <a:rPr lang="en-US" sz="2000" dirty="0">
                <a:solidFill>
                  <a:srgbClr val="6E0F08"/>
                </a:solidFill>
              </a:rPr>
              <a:t>0390TE01ROIN Dress R TE floor lamp 01 </a:t>
            </a:r>
            <a:r>
              <a:rPr lang="en-US" sz="2000" dirty="0" err="1">
                <a:solidFill>
                  <a:srgbClr val="6E0F08"/>
                </a:solidFill>
              </a:rPr>
              <a:t>Inox</a:t>
            </a:r>
            <a:r>
              <a:rPr lang="en-US" sz="2000" dirty="0">
                <a:solidFill>
                  <a:srgbClr val="6E0F08"/>
                </a:solidFill>
              </a:rPr>
              <a:t> satin. RO </a:t>
            </a:r>
            <a:r>
              <a:rPr lang="en-US" sz="2000" dirty="0" smtClean="0">
                <a:solidFill>
                  <a:srgbClr val="6E0F08"/>
                </a:solidFill>
              </a:rPr>
              <a:t>Red</a:t>
            </a:r>
            <a:endParaRPr lang="ru-RU" sz="2000" dirty="0" smtClean="0">
              <a:solidFill>
                <a:srgbClr val="6E0F08"/>
              </a:solidFill>
            </a:endParaRPr>
          </a:p>
          <a:p>
            <a:pPr lvl="0">
              <a:defRPr/>
            </a:pPr>
            <a:r>
              <a:rPr lang="ru-RU" sz="2000" noProof="0" dirty="0" smtClean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876" t="17600" r="10724" b="49828"/>
          <a:stretch/>
        </p:blipFill>
        <p:spPr>
          <a:xfrm>
            <a:off x="5210100" y="1921420"/>
            <a:ext cx="1985556" cy="12409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954" y="1500171"/>
            <a:ext cx="4391178" cy="439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2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/>
              <a:t>Производство</a:t>
            </a:r>
            <a:r>
              <a:rPr lang="ru-RU" sz="1800" dirty="0"/>
              <a:t> – </a:t>
            </a:r>
            <a:r>
              <a:rPr lang="ru-RU" sz="1800" dirty="0" smtClean="0"/>
              <a:t>Италия</a:t>
            </a:r>
            <a:endParaRPr lang="ru-RU" sz="1800" dirty="0"/>
          </a:p>
          <a:p>
            <a:pPr algn="l"/>
            <a:endParaRPr lang="ru-RU" sz="1800" dirty="0" smtClean="0"/>
          </a:p>
          <a:p>
            <a:pPr algn="l"/>
            <a:r>
              <a:rPr lang="ru-RU" sz="1800" dirty="0" smtClean="0"/>
              <a:t>Средняя </a:t>
            </a:r>
            <a:r>
              <a:rPr lang="ru-RU" sz="1800" b="1" dirty="0"/>
              <a:t>цена</a:t>
            </a:r>
            <a:r>
              <a:rPr lang="ru-RU" sz="1800" dirty="0"/>
              <a:t> по предложениям в интернете </a:t>
            </a:r>
            <a:endParaRPr lang="ru-RU" sz="1800" dirty="0" smtClean="0"/>
          </a:p>
          <a:p>
            <a:pPr algn="l"/>
            <a:r>
              <a:rPr lang="ru-RU" sz="1800" dirty="0" smtClean="0"/>
              <a:t>Розничная цена от </a:t>
            </a:r>
            <a:r>
              <a:rPr lang="en-US" sz="1800" i="1" dirty="0" err="1" smtClean="0"/>
              <a:t>Svetloff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pPr algn="l"/>
            <a:r>
              <a:rPr lang="ru-RU" sz="1800" b="1" dirty="0" smtClean="0"/>
              <a:t>Арматура/цвет </a:t>
            </a:r>
            <a:r>
              <a:rPr lang="ru-RU" sz="1800" dirty="0"/>
              <a:t>– </a:t>
            </a:r>
            <a:r>
              <a:rPr lang="en-US" sz="1800" dirty="0"/>
              <a:t> </a:t>
            </a:r>
            <a:r>
              <a:rPr lang="ru-RU" sz="1800" dirty="0" smtClean="0"/>
              <a:t>металл, керамика/белый и хром</a:t>
            </a:r>
          </a:p>
          <a:p>
            <a:pPr algn="l"/>
            <a:r>
              <a:rPr lang="ru-RU" sz="1800" b="1" dirty="0" smtClean="0"/>
              <a:t>Абажур </a:t>
            </a:r>
            <a:r>
              <a:rPr lang="ru-RU" sz="1800" dirty="0" smtClean="0"/>
              <a:t>-  ткань</a:t>
            </a:r>
            <a:r>
              <a:rPr lang="ru-RU" sz="1800" dirty="0"/>
              <a:t>/ </a:t>
            </a:r>
            <a:r>
              <a:rPr lang="ru-RU" sz="1800" dirty="0" smtClean="0"/>
              <a:t>серый</a:t>
            </a:r>
          </a:p>
          <a:p>
            <a:pPr algn="l"/>
            <a:r>
              <a:rPr lang="ru-RU" sz="1800" b="1" dirty="0" smtClean="0"/>
              <a:t>Высота/Ширина/Длина (см) </a:t>
            </a:r>
            <a:r>
              <a:rPr lang="ru-RU" sz="1800" dirty="0" smtClean="0"/>
              <a:t>– 145/ 40/ 40</a:t>
            </a:r>
          </a:p>
          <a:p>
            <a:pPr algn="l"/>
            <a:r>
              <a:rPr lang="ru-RU" sz="1800" b="1" dirty="0" smtClean="0"/>
              <a:t>Лампы </a:t>
            </a:r>
            <a:r>
              <a:rPr lang="ru-RU" sz="1800" dirty="0" smtClean="0"/>
              <a:t>–</a:t>
            </a:r>
            <a:r>
              <a:rPr lang="en-US" sz="1800" dirty="0"/>
              <a:t> </a:t>
            </a:r>
            <a:r>
              <a:rPr lang="ru-RU" sz="1800" dirty="0"/>
              <a:t>1</a:t>
            </a:r>
            <a:r>
              <a:rPr lang="ru-RU" sz="1800" dirty="0" smtClean="0"/>
              <a:t>х</a:t>
            </a:r>
            <a:r>
              <a:rPr lang="en-US" sz="1800" dirty="0" smtClean="0"/>
              <a:t>E27</a:t>
            </a:r>
            <a:r>
              <a:rPr lang="en-US" sz="1800" dirty="0"/>
              <a:t>, </a:t>
            </a:r>
            <a:r>
              <a:rPr lang="en-US" sz="1800" dirty="0" smtClean="0"/>
              <a:t>42W</a:t>
            </a:r>
            <a:endParaRPr lang="ru-RU" sz="1800" dirty="0" smtClean="0"/>
          </a:p>
          <a:p>
            <a:pPr algn="l"/>
            <a:r>
              <a:rPr lang="ru-RU" sz="1800" b="1" dirty="0" smtClean="0"/>
              <a:t>Напряжение</a:t>
            </a:r>
            <a:r>
              <a:rPr lang="ru-RU" sz="1800" dirty="0" smtClean="0"/>
              <a:t> – </a:t>
            </a:r>
            <a:r>
              <a:rPr lang="en-US" sz="1800" dirty="0" smtClean="0"/>
              <a:t>220V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6E0F08"/>
                </a:solidFill>
                <a:latin typeface="Calibri" panose="020F0502020204030204"/>
              </a:rPr>
              <a:t>Baga</a:t>
            </a:r>
            <a:endParaRPr lang="en-US" sz="4000" b="1" dirty="0" smtClean="0">
              <a:solidFill>
                <a:srgbClr val="6E0F08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6E0F08"/>
                </a:solidFill>
                <a:latin typeface="Calibri" panose="020F0502020204030204"/>
              </a:rPr>
              <a:t>Настольный светильник</a:t>
            </a:r>
          </a:p>
          <a:p>
            <a:pPr lvl="0">
              <a:defRPr/>
            </a:pPr>
            <a:r>
              <a:rPr lang="en-US" sz="2000" dirty="0" smtClean="0">
                <a:solidFill>
                  <a:srgbClr val="6E0F08"/>
                </a:solidFill>
              </a:rPr>
              <a:t>PG500</a:t>
            </a:r>
            <a:endParaRPr lang="ru-RU" sz="2000" dirty="0" smtClean="0">
              <a:solidFill>
                <a:srgbClr val="6E0F08"/>
              </a:solidFill>
            </a:endParaRPr>
          </a:p>
          <a:p>
            <a:pPr lvl="0">
              <a:defRPr/>
            </a:pPr>
            <a:r>
              <a:rPr lang="ru-RU" sz="2000" noProof="0" dirty="0" smtClean="0">
                <a:solidFill>
                  <a:srgbClr val="6E0F08"/>
                </a:solidFill>
                <a:latin typeface="Calibri" panose="020F0502020204030204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шт.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0" y="1046191"/>
            <a:ext cx="3958046" cy="39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8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126" y="3895142"/>
            <a:ext cx="6096000" cy="19845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Испания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__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45,52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металл/бронза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Высота/глубина/длина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100мм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120мм /145мм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2126" y="548636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6E0F08"/>
                </a:solidFill>
                <a:latin typeface="Arial" panose="020B0604020202020204" pitchFamily="34" charset="0"/>
              </a:rPr>
              <a:t>Riperlamp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2126" y="1190837"/>
            <a:ext cx="13147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</a:rPr>
              <a:t>М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ыльница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834J CX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65" y="284688"/>
            <a:ext cx="3745675" cy="374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3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396" y="3272985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220,89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металл/бронза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 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ткань/кремовый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/>
              <a:t>E27</a:t>
            </a:r>
            <a:r>
              <a:rPr lang="ru-RU" dirty="0" smtClean="0"/>
              <a:t> -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/>
              <a:t>1</a:t>
            </a:r>
            <a:r>
              <a:rPr lang="en-US" dirty="0" smtClean="0"/>
              <a:t> </a:t>
            </a:r>
            <a:r>
              <a:rPr lang="en-US" dirty="0"/>
              <a:t>x </a:t>
            </a:r>
            <a:r>
              <a:rPr lang="en-US" dirty="0" smtClean="0"/>
              <a:t>max </a:t>
            </a:r>
            <a:r>
              <a:rPr lang="en-US" dirty="0"/>
              <a:t>60 </a:t>
            </a:r>
            <a:r>
              <a:rPr lang="en-US" dirty="0" smtClean="0"/>
              <a:t>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803" y="548635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6E0F08"/>
                </a:solidFill>
                <a:latin typeface="Arial" panose="020B0604020202020204" pitchFamily="34" charset="0"/>
              </a:rPr>
              <a:t>Riperlamp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9803" y="1251801"/>
            <a:ext cx="46946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Светильник настольный</a:t>
            </a:r>
          </a:p>
          <a:p>
            <a:r>
              <a:rPr lang="pt-BR" dirty="0">
                <a:solidFill>
                  <a:srgbClr val="590D07"/>
                </a:solidFill>
                <a:latin typeface="Arial" panose="020B0604020202020204" pitchFamily="34" charset="0"/>
              </a:rPr>
              <a:t>5519O </a:t>
            </a:r>
            <a:r>
              <a:rPr lang="pt-BR" dirty="0" smtClean="0">
                <a:solidFill>
                  <a:srgbClr val="590D07"/>
                </a:solidFill>
                <a:latin typeface="Arial" panose="020B0604020202020204" pitchFamily="34" charset="0"/>
              </a:rPr>
              <a:t>AQ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</a:rPr>
              <a:t>Table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</a:rPr>
              <a:t>lamp H 56 D 30 </a:t>
            </a:r>
            <a:r>
              <a:rPr lang="en-US" dirty="0" err="1">
                <a:solidFill>
                  <a:srgbClr val="590D07"/>
                </a:solidFill>
                <a:latin typeface="Arial" panose="020B0604020202020204" pitchFamily="34" charset="0"/>
              </a:rPr>
              <a:t>sm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</a:rPr>
              <a:t>,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</a:rPr>
              <a:t>1xE27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67" y="756744"/>
            <a:ext cx="2796202" cy="52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36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396" y="3272985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бронза/состаренное золото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Диаметр/Высота/Глубина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300/450/120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ru-RU" dirty="0" smtClean="0"/>
              <a:t>3х40</a:t>
            </a:r>
            <a:r>
              <a:rPr lang="en-US" dirty="0"/>
              <a:t>W </a:t>
            </a:r>
            <a:r>
              <a:rPr lang="en-US" dirty="0" smtClean="0"/>
              <a:t>E14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803" y="548635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6E0F08"/>
                </a:solidFill>
                <a:latin typeface="Arial" panose="020B0604020202020204" pitchFamily="34" charset="0"/>
              </a:rPr>
              <a:t>Riperlamp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9803" y="1251801"/>
            <a:ext cx="35445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Настенный светильник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</a:rPr>
              <a:t>AA013P03DE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</a:rPr>
              <a:t>Left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</a:rPr>
              <a:t>Burl E14 40W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534" y="798075"/>
            <a:ext cx="4442460" cy="444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65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396" y="3272985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бронза/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polished leather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кристаллы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asfour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61см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41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ru-RU" dirty="0"/>
              <a:t>6</a:t>
            </a:r>
            <a:r>
              <a:rPr lang="ru-RU" dirty="0" smtClean="0"/>
              <a:t>х40</a:t>
            </a:r>
            <a:r>
              <a:rPr lang="en-US" dirty="0"/>
              <a:t>W </a:t>
            </a:r>
            <a:r>
              <a:rPr lang="en-US" dirty="0" smtClean="0"/>
              <a:t>E14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803" y="548635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6E0F08"/>
                </a:solidFill>
                <a:latin typeface="Arial" panose="020B0604020202020204" pitchFamily="34" charset="0"/>
              </a:rPr>
              <a:t>Riperlamp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9803" y="1251801"/>
            <a:ext cx="30529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Люстра</a:t>
            </a: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</a:rPr>
              <a:t>AY020J05C1 Palmera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 40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</a:rPr>
              <a:t>W 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437" y="796485"/>
            <a:ext cx="4953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31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396" y="3272985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 от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бронза/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polished leather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кристаллы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asfour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92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6х5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E14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803" y="548635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Riperlamp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803" y="1251801"/>
            <a:ext cx="34889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Люстра</a:t>
            </a:r>
          </a:p>
          <a:p>
            <a:pPr lvl="0"/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</a:rPr>
              <a:t>AY047B16C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Paris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E14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</a:rPr>
              <a:t>LED 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590D0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шт.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347" t="20803" r="29486" b="11161"/>
          <a:stretch/>
        </p:blipFill>
        <p:spPr>
          <a:xfrm>
            <a:off x="7119257" y="822334"/>
            <a:ext cx="4075612" cy="369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07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396" y="3272985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 от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бронза/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серебро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noProof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х40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E14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803" y="548635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Riperlamp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803" y="1251801"/>
            <a:ext cx="21210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noProof="0" dirty="0" smtClean="0">
                <a:solidFill>
                  <a:srgbClr val="590D07"/>
                </a:solidFill>
                <a:latin typeface="Arial" panose="020B0604020202020204" pitchFamily="34" charset="0"/>
              </a:rPr>
              <a:t>Бра</a:t>
            </a:r>
          </a:p>
          <a:p>
            <a:pPr lvl="0">
              <a:defRPr/>
            </a:pP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</a:rPr>
              <a:t>BP259N02C1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590D07"/>
                </a:solidFill>
                <a:latin typeface="Arial" panose="020B0604020202020204" pitchFamily="34" charset="0"/>
              </a:rPr>
              <a:t>Nilo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590D0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шт.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081" y="2006116"/>
            <a:ext cx="2637749" cy="28575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674" y="902578"/>
            <a:ext cx="3850420" cy="301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85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396" y="3272985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 от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бронза/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состаренное золото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Ширина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38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noProof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х40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</a:t>
            </a:r>
            <a:r>
              <a:rPr lang="en-US" noProof="0" dirty="0" smtClean="0">
                <a:solidFill>
                  <a:prstClr val="black"/>
                </a:solidFill>
                <a:latin typeface="Calibri" panose="020F0502020204030204"/>
              </a:rPr>
              <a:t>G9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803" y="548635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Riperlamp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803" y="1251801"/>
            <a:ext cx="1107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noProof="0" dirty="0" smtClean="0">
                <a:solidFill>
                  <a:srgbClr val="590D07"/>
                </a:solidFill>
                <a:latin typeface="Arial" panose="020B0604020202020204" pitchFamily="34" charset="0"/>
              </a:rPr>
              <a:t>Бра</a:t>
            </a:r>
          </a:p>
          <a:p>
            <a:pPr lvl="0">
              <a:defRPr/>
            </a:pP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</a:rPr>
              <a:t>349N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</a:rPr>
              <a:t>AA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590D0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шт.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6661" t="52054" r="32396" b="29227"/>
          <a:stretch/>
        </p:blipFill>
        <p:spPr>
          <a:xfrm>
            <a:off x="7380515" y="1148832"/>
            <a:ext cx="3213462" cy="3090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-314" r="76514" b="75114"/>
          <a:stretch/>
        </p:blipFill>
        <p:spPr>
          <a:xfrm>
            <a:off x="5590904" y="1713466"/>
            <a:ext cx="1789611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06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396" y="3272985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 от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бронза/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блестящий никель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noProof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Подвески-хрусталь </a:t>
            </a:r>
            <a:r>
              <a:rPr lang="en-US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asfour</a:t>
            </a:r>
            <a:r>
              <a:rPr lang="ru-RU" noProof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плафоны-ткань белого цвета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noProof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noProof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79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noProof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 40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E14/ E27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803" y="548635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Riperlamp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803" y="1251801"/>
            <a:ext cx="11208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Люстра</a:t>
            </a:r>
            <a:endParaRPr lang="ru-RU" noProof="0" dirty="0" smtClean="0">
              <a:solidFill>
                <a:srgbClr val="590D07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</a:rPr>
              <a:t>394A CQ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590D0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шт.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698" y="1005839"/>
            <a:ext cx="4449535" cy="44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99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Ditre</a:t>
            </a: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Italia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48013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Диван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Lennox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D200GD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Отделка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art.EMPORIO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col/034,cat.E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50039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Производство</a:t>
            </a:r>
            <a:r>
              <a:rPr lang="ru-RU" dirty="0"/>
              <a:t> – </a:t>
            </a:r>
            <a:r>
              <a:rPr lang="ru-RU" dirty="0" smtClean="0"/>
              <a:t>Италия</a:t>
            </a:r>
            <a:endParaRPr lang="ru-RU" dirty="0"/>
          </a:p>
          <a:p>
            <a:r>
              <a:rPr lang="ru-RU" dirty="0"/>
              <a:t>Средняя </a:t>
            </a:r>
            <a:r>
              <a:rPr lang="ru-RU" b="1" dirty="0"/>
              <a:t>цена</a:t>
            </a:r>
            <a:r>
              <a:rPr lang="ru-RU" dirty="0"/>
              <a:t> по предложениям в интернете </a:t>
            </a:r>
          </a:p>
          <a:p>
            <a:r>
              <a:rPr lang="ru-RU" dirty="0"/>
              <a:t>Розничная цена от </a:t>
            </a:r>
            <a:r>
              <a:rPr lang="en-US" i="1" dirty="0" err="1"/>
              <a:t>Svetloff</a:t>
            </a:r>
            <a:r>
              <a:rPr lang="ru-RU" dirty="0"/>
              <a:t> </a:t>
            </a:r>
            <a:endParaRPr lang="ru-RU" b="1" dirty="0" smtClean="0"/>
          </a:p>
          <a:p>
            <a:endParaRPr lang="ru-RU" dirty="0"/>
          </a:p>
          <a:p>
            <a:r>
              <a:rPr lang="ru-RU" b="1" dirty="0" smtClean="0"/>
              <a:t>Размеры </a:t>
            </a:r>
            <a:r>
              <a:rPr lang="ru-RU" dirty="0"/>
              <a:t> – </a:t>
            </a:r>
            <a:r>
              <a:rPr lang="en-US" dirty="0"/>
              <a:t>210cm 110cm </a:t>
            </a:r>
            <a:r>
              <a:rPr lang="en-US" dirty="0" smtClean="0"/>
              <a:t>88cm</a:t>
            </a:r>
            <a:endParaRPr lang="ru-RU" dirty="0" smtClean="0"/>
          </a:p>
          <a:p>
            <a:r>
              <a:rPr lang="ru-RU" b="1" dirty="0" smtClean="0"/>
              <a:t>Материал: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 </a:t>
            </a:r>
            <a:r>
              <a:rPr lang="ru-RU" dirty="0"/>
              <a:t>Дерево, фанера, полиуретан, пропилен</a:t>
            </a:r>
            <a:r>
              <a:rPr lang="ru-RU" dirty="0" smtClean="0"/>
              <a:t>,</a:t>
            </a:r>
          </a:p>
          <a:p>
            <a:r>
              <a:rPr lang="ru-RU" dirty="0" smtClean="0"/>
              <a:t>ткань</a:t>
            </a:r>
            <a:r>
              <a:rPr lang="ru-RU" dirty="0"/>
              <a:t>, металл</a:t>
            </a:r>
            <a:endParaRPr lang="en-US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40" t="54732" r="63119" b="31875"/>
          <a:stretch/>
        </p:blipFill>
        <p:spPr>
          <a:xfrm>
            <a:off x="6724563" y="4029313"/>
            <a:ext cx="4624251" cy="979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849" y="1533980"/>
            <a:ext cx="5917474" cy="251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093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396" y="3272985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 от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бронза/блестящее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золото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фиолетового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цвета - </a:t>
            </a:r>
            <a:r>
              <a:rPr lang="ru-RU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Lilac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ысота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/Диаметр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noProof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 60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E14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803" y="548635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Riperlamp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803" y="1251801"/>
            <a:ext cx="39764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Люстра</a:t>
            </a:r>
          </a:p>
          <a:p>
            <a:pPr lvl="0">
              <a:defRPr/>
            </a:pPr>
            <a:r>
              <a:rPr lang="pt-BR" dirty="0">
                <a:solidFill>
                  <a:srgbClr val="590D07"/>
                </a:solidFill>
                <a:latin typeface="Arial" panose="020B0604020202020204" pitchFamily="34" charset="0"/>
              </a:rPr>
              <a:t>371A 6 AO LILAC CRYSTAL DROPS</a:t>
            </a:r>
            <a:endParaRPr lang="ru-RU" noProof="0" dirty="0" smtClean="0">
              <a:solidFill>
                <a:srgbClr val="590D07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шт.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456" b="12314"/>
          <a:stretch/>
        </p:blipFill>
        <p:spPr>
          <a:xfrm>
            <a:off x="7231105" y="1018903"/>
            <a:ext cx="4183896" cy="37229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722" y="4863677"/>
            <a:ext cx="1547764" cy="16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63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396" y="3272985"/>
            <a:ext cx="6096000" cy="19845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 от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металл/серебро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ысота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/Длина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noProof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noProof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803" y="548635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Riperlamp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803" y="1251801"/>
            <a:ext cx="11208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Зеркало</a:t>
            </a:r>
          </a:p>
          <a:p>
            <a:pPr lvl="0">
              <a:defRPr/>
            </a:pP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</a:rPr>
              <a:t>825C CX</a:t>
            </a:r>
            <a:endParaRPr lang="ru-RU" noProof="0" dirty="0" smtClean="0">
              <a:solidFill>
                <a:srgbClr val="590D07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шт.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981" y="1031966"/>
            <a:ext cx="3862309" cy="386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38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396" y="3272985"/>
            <a:ext cx="6096000" cy="19845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 от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металл/бронза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ысота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/Длина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270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noProof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803" y="548635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Riperlamp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803" y="1251801"/>
            <a:ext cx="1107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Зеркало</a:t>
            </a:r>
          </a:p>
          <a:p>
            <a:pPr lvl="0">
              <a:defRPr/>
            </a:pP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</a:rPr>
              <a:t>825A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</a:rPr>
              <a:t>CX</a:t>
            </a:r>
            <a:endParaRPr lang="ru-RU" noProof="0" dirty="0" smtClean="0">
              <a:solidFill>
                <a:srgbClr val="590D07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шт.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902578"/>
            <a:ext cx="3590021" cy="35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72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396" y="3272985"/>
            <a:ext cx="6096000" cy="19845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 от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bright polish brown patina</a:t>
            </a:r>
            <a:endParaRPr lang="ru-RU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ысота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Ширина/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noProof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83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см / 147см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803" y="548635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Riperlamp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803" y="1251801"/>
            <a:ext cx="1107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Консоль</a:t>
            </a:r>
          </a:p>
          <a:p>
            <a:pPr lvl="0">
              <a:defRPr/>
            </a:pP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</a:rPr>
              <a:t>812C JA</a:t>
            </a:r>
            <a:endParaRPr lang="ru-RU" noProof="0" dirty="0" smtClean="0">
              <a:solidFill>
                <a:srgbClr val="590D07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шт.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459" y="1566447"/>
            <a:ext cx="2410864" cy="1217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3232" t="15353" b="31029"/>
          <a:stretch/>
        </p:blipFill>
        <p:spPr>
          <a:xfrm>
            <a:off x="6910249" y="974777"/>
            <a:ext cx="4836017" cy="337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971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803" y="2878297"/>
            <a:ext cx="6190593" cy="3876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 от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Арматура/цвет –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бронза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матовое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золото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 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стеклянные шарики и хрусталь прозрачного цвета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Абажуры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 ткань/белый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 –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105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 –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 11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0W, 15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E14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 –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803" y="548635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E0F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Riperlamp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803" y="1251801"/>
            <a:ext cx="11208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Люстра</a:t>
            </a:r>
          </a:p>
          <a:p>
            <a:pPr lvl="0">
              <a:defRPr/>
            </a:pP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</a:rPr>
              <a:t>391B BO</a:t>
            </a:r>
            <a:endParaRPr lang="ru-RU" noProof="0" dirty="0" smtClean="0">
              <a:solidFill>
                <a:srgbClr val="590D07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0D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шт.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270" y="1121173"/>
            <a:ext cx="4221536" cy="42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261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6111" y="572386"/>
            <a:ext cx="20104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6E0F08"/>
                </a:solidFill>
                <a:latin typeface="Arial" panose="020B0604020202020204" pitchFamily="34" charset="0"/>
              </a:rPr>
              <a:t>Masiero</a:t>
            </a:r>
            <a:endParaRPr lang="ru-RU" sz="4000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6111" y="3205778"/>
            <a:ext cx="6096000" cy="34777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1225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1052,16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/>
              <a:t>л</a:t>
            </a:r>
            <a:r>
              <a:rPr lang="ru-RU" dirty="0" smtClean="0">
                <a:effectLst/>
              </a:rPr>
              <a:t>акированная рамка из полиуретана/ темно-белый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/>
              <a:t>Плафон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ru-RU" dirty="0" smtClean="0"/>
              <a:t> поликарбонат</a:t>
            </a:r>
            <a:endParaRPr lang="ru-RU" dirty="0" smtClean="0">
              <a:effectLst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80мм /780мм /780мм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 </a:t>
            </a:r>
            <a:r>
              <a:rPr lang="en-US" dirty="0" smtClean="0"/>
              <a:t>1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dirty="0" smtClean="0"/>
              <a:t>80W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111" y="1164658"/>
            <a:ext cx="2635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подвесной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ARTE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S4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SQ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49" y="442837"/>
            <a:ext cx="5088018" cy="3036087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354" y="4191357"/>
            <a:ext cx="252412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5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6111" y="572386"/>
            <a:ext cx="20104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6E0F08"/>
                </a:solidFill>
                <a:latin typeface="Arial" panose="020B0604020202020204" pitchFamily="34" charset="0"/>
              </a:rPr>
              <a:t>Masiero</a:t>
            </a:r>
            <a:endParaRPr lang="ru-RU" sz="4000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3562" y="3430032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520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432,28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лакированный алюминий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поликарбонат/черно-белый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100мм/ 450мм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1xTR5 2Gx13 22W max (</a:t>
            </a:r>
            <a:r>
              <a:rPr lang="ru-RU" dirty="0" err="1"/>
              <a:t>флуоресцент</a:t>
            </a:r>
            <a:r>
              <a:rPr lang="ru-RU" dirty="0" smtClean="0"/>
              <a:t>)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111" y="1188633"/>
            <a:ext cx="38467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</a:t>
            </a:r>
            <a:r>
              <a:rPr lang="ru-RU" dirty="0" err="1" smtClean="0">
                <a:solidFill>
                  <a:srgbClr val="6E0F08"/>
                </a:solidFill>
                <a:latin typeface="Arial" panose="020B0604020202020204" pitchFamily="34" charset="0"/>
              </a:rPr>
              <a:t>настенно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-потолочный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DECO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APL1 45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SL-L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96" y="231361"/>
            <a:ext cx="3762333" cy="2837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975" y="2203602"/>
            <a:ext cx="3372098" cy="44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1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6111" y="572386"/>
            <a:ext cx="20104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6E0F08"/>
                </a:solidFill>
                <a:latin typeface="Arial" panose="020B0604020202020204" pitchFamily="34" charset="0"/>
              </a:rPr>
              <a:t>Masiero</a:t>
            </a:r>
            <a:endParaRPr lang="ru-RU" sz="4000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6111" y="3063052"/>
            <a:ext cx="6096000" cy="3580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467,19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металл, фарфор/серебро, 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шёлк/белый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хрусталь </a:t>
            </a:r>
            <a:r>
              <a:rPr lang="en-US" dirty="0" smtClean="0"/>
              <a:t>Swarovski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/40см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59" y="464359"/>
            <a:ext cx="3855209" cy="48190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6111" y="1207447"/>
            <a:ext cx="27796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настольный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WHITE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GRACE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TL1G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328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6111" y="572386"/>
            <a:ext cx="20104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6E0F08"/>
                </a:solidFill>
                <a:latin typeface="Arial" panose="020B0604020202020204" pitchFamily="34" charset="0"/>
              </a:rPr>
              <a:t>Masiero</a:t>
            </a:r>
            <a:endParaRPr lang="ru-RU" sz="4000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0894" y="3069057"/>
            <a:ext cx="5809570" cy="3580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844,54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металл/золото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Декоративный элемент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гватемальский мрамор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62см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206" y="333419"/>
            <a:ext cx="3067781" cy="30677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06111" y="1163907"/>
            <a:ext cx="40237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настольный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ETERNITY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TL1P TABLE GOLD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PINK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072" y="926329"/>
            <a:ext cx="2647466" cy="40151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727072" y="5031092"/>
            <a:ext cx="269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</a:t>
            </a:r>
            <a:r>
              <a:rPr lang="ru-RU" dirty="0" smtClean="0"/>
              <a:t>овар, который на складе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049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6111" y="572386"/>
            <a:ext cx="20104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6E0F08"/>
                </a:solidFill>
                <a:latin typeface="Arial" panose="020B0604020202020204" pitchFamily="34" charset="0"/>
              </a:rPr>
              <a:t>Masiero</a:t>
            </a:r>
            <a:endParaRPr lang="ru-RU" sz="4000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1059" y="2873865"/>
            <a:ext cx="6096000" cy="3580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285,47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dirty="0" smtClean="0"/>
              <a:t>золото </a:t>
            </a:r>
            <a:r>
              <a:rPr lang="ru-RU" dirty="0"/>
              <a:t>состаренное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</a:t>
            </a:r>
            <a:r>
              <a:rPr lang="ru-RU" dirty="0" smtClean="0"/>
              <a:t>золото состаренное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стекло/разноцветные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/>
              <a:t>R7s</a:t>
            </a:r>
            <a:r>
              <a:rPr lang="ru-RU" dirty="0" smtClean="0"/>
              <a:t> -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111" y="1153738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Ola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A1 </a:t>
            </a:r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OV30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068" y="572386"/>
            <a:ext cx="410527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3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/>
              <a:t>Производство</a:t>
            </a:r>
            <a:r>
              <a:rPr lang="ru-RU" sz="7200" dirty="0"/>
              <a:t> – </a:t>
            </a:r>
            <a:r>
              <a:rPr lang="ru-RU" sz="7200" dirty="0" smtClean="0"/>
              <a:t>Испания</a:t>
            </a:r>
            <a:endParaRPr lang="ru-RU" sz="7200" dirty="0"/>
          </a:p>
          <a:p>
            <a:pPr algn="l"/>
            <a:endParaRPr lang="ru-RU" sz="7200" dirty="0" smtClean="0"/>
          </a:p>
          <a:p>
            <a:pPr algn="l"/>
            <a:r>
              <a:rPr lang="ru-RU" sz="7200" dirty="0" smtClean="0"/>
              <a:t>Средняя </a:t>
            </a:r>
            <a:r>
              <a:rPr lang="ru-RU" sz="7200" b="1" dirty="0"/>
              <a:t>цена</a:t>
            </a:r>
            <a:r>
              <a:rPr lang="ru-RU" sz="7200" dirty="0"/>
              <a:t> по предложениям в интернете </a:t>
            </a:r>
            <a:r>
              <a:rPr lang="en-US" sz="7200" dirty="0" smtClean="0"/>
              <a:t>3300</a:t>
            </a:r>
            <a:r>
              <a:rPr lang="ru-RU" sz="7200" dirty="0" smtClean="0"/>
              <a:t> </a:t>
            </a:r>
            <a:r>
              <a:rPr lang="ru-RU" sz="7200" dirty="0"/>
              <a:t>евро</a:t>
            </a:r>
            <a:r>
              <a:rPr lang="en-US" sz="7200" dirty="0"/>
              <a:t>	</a:t>
            </a:r>
          </a:p>
          <a:p>
            <a:pPr algn="l"/>
            <a:r>
              <a:rPr lang="ru-RU" sz="7200" dirty="0" smtClean="0"/>
              <a:t>Розничная цена от </a:t>
            </a:r>
            <a:r>
              <a:rPr lang="en-US" sz="7200" i="1" dirty="0" err="1" smtClean="0"/>
              <a:t>Svetloff</a:t>
            </a:r>
            <a:r>
              <a:rPr lang="en-US" sz="7200" dirty="0" smtClean="0"/>
              <a:t> </a:t>
            </a:r>
            <a:r>
              <a:rPr lang="ru-RU" sz="7200" dirty="0" smtClean="0"/>
              <a:t>– </a:t>
            </a:r>
            <a:r>
              <a:rPr lang="ru-RU" sz="7200" b="1" dirty="0" smtClean="0"/>
              <a:t>2894 евро</a:t>
            </a:r>
          </a:p>
          <a:p>
            <a:pPr algn="l"/>
            <a:endParaRPr lang="ru-RU" sz="7200" dirty="0"/>
          </a:p>
          <a:p>
            <a:pPr algn="l"/>
            <a:r>
              <a:rPr lang="ru-RU" sz="7200" b="1" dirty="0" smtClean="0"/>
              <a:t>Арматура /цвет</a:t>
            </a:r>
            <a:r>
              <a:rPr lang="ru-RU" sz="7200" dirty="0" smtClean="0"/>
              <a:t> – металл/матовое золото</a:t>
            </a:r>
            <a:endParaRPr lang="en-US" sz="7200" dirty="0" smtClean="0"/>
          </a:p>
          <a:p>
            <a:pPr algn="l"/>
            <a:r>
              <a:rPr lang="ru-RU" sz="7200" b="1" dirty="0" smtClean="0"/>
              <a:t>Высота/диаметр</a:t>
            </a:r>
            <a:r>
              <a:rPr lang="ru-RU" sz="7200" dirty="0" smtClean="0"/>
              <a:t> – 60 см/65 см</a:t>
            </a:r>
            <a:endParaRPr lang="en-US" sz="7200" dirty="0" smtClean="0"/>
          </a:p>
          <a:p>
            <a:pPr algn="l"/>
            <a:r>
              <a:rPr lang="ru-RU" sz="7200" b="1" dirty="0" smtClean="0"/>
              <a:t>Рожки – 5 шт.</a:t>
            </a:r>
          </a:p>
          <a:p>
            <a:pPr algn="l"/>
            <a:r>
              <a:rPr lang="ru-RU" sz="7200" b="1" dirty="0" smtClean="0"/>
              <a:t>Декор -  </a:t>
            </a:r>
            <a:r>
              <a:rPr lang="ru-RU" sz="7200" dirty="0" smtClean="0"/>
              <a:t>хрусталь </a:t>
            </a:r>
            <a:r>
              <a:rPr lang="en-US" sz="7200" dirty="0"/>
              <a:t>Swarovski.</a:t>
            </a:r>
            <a:endParaRPr lang="en-US" sz="7200" b="1" dirty="0" smtClean="0"/>
          </a:p>
          <a:p>
            <a:pPr algn="l"/>
            <a:r>
              <a:rPr lang="ru-RU" sz="7200" b="1" dirty="0" smtClean="0"/>
              <a:t>Лампы</a:t>
            </a:r>
            <a:r>
              <a:rPr lang="ru-RU" sz="7200" dirty="0" smtClean="0"/>
              <a:t> – </a:t>
            </a:r>
            <a:r>
              <a:rPr lang="en-US" sz="7200" dirty="0" smtClean="0"/>
              <a:t>E14 x </a:t>
            </a:r>
            <a:r>
              <a:rPr lang="ru-RU" sz="7200" dirty="0" smtClean="0"/>
              <a:t>5</a:t>
            </a:r>
            <a:r>
              <a:rPr lang="en-US" sz="7200" dirty="0" smtClean="0"/>
              <a:t> max 40W</a:t>
            </a:r>
          </a:p>
          <a:p>
            <a:pPr algn="l"/>
            <a:r>
              <a:rPr lang="ru-RU" sz="7200" b="1" dirty="0" smtClean="0"/>
              <a:t>Напряжение</a:t>
            </a:r>
            <a:r>
              <a:rPr lang="ru-RU" sz="7200" dirty="0" smtClean="0"/>
              <a:t> </a:t>
            </a:r>
            <a:r>
              <a:rPr lang="ru-RU" sz="7200" dirty="0"/>
              <a:t>– </a:t>
            </a:r>
            <a:r>
              <a:rPr lang="en-US" sz="7200" dirty="0" smtClean="0"/>
              <a:t>220V</a:t>
            </a:r>
          </a:p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46" y="771896"/>
            <a:ext cx="4007922" cy="48095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Copenlamp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Светильник подвесной</a:t>
            </a:r>
          </a:p>
          <a:p>
            <a:r>
              <a:rPr lang="en-US" sz="2000" dirty="0" smtClean="0">
                <a:solidFill>
                  <a:srgbClr val="6E0F08"/>
                </a:solidFill>
              </a:rPr>
              <a:t>C-393/5 CHANDELIER SATINATE</a:t>
            </a:r>
            <a:r>
              <a:rPr lang="ru-RU" sz="2000" dirty="0" smtClean="0">
                <a:solidFill>
                  <a:srgbClr val="6E0F08"/>
                </a:solidFill>
              </a:rPr>
              <a:t> </a:t>
            </a:r>
            <a:r>
              <a:rPr lang="en-US" sz="2000" dirty="0" smtClean="0">
                <a:solidFill>
                  <a:srgbClr val="6E0F08"/>
                </a:solidFill>
              </a:rPr>
              <a:t>GOLD STRASS</a:t>
            </a:r>
          </a:p>
          <a:p>
            <a:r>
              <a:rPr lang="ru-RU" sz="2000" dirty="0" smtClean="0">
                <a:solidFill>
                  <a:srgbClr val="6E0F08"/>
                </a:solidFill>
              </a:rPr>
              <a:t>1 шт.</a:t>
            </a:r>
            <a:endParaRPr lang="ru-RU" sz="4000" dirty="0" smtClean="0"/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4931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6111" y="572386"/>
            <a:ext cx="201048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6E0F08"/>
                </a:solidFill>
                <a:latin typeface="Arial" panose="020B0604020202020204" pitchFamily="34" charset="0"/>
              </a:rPr>
              <a:t>Masiero</a:t>
            </a:r>
            <a:endParaRPr lang="ru-RU" sz="4000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1059" y="2873865"/>
            <a:ext cx="6096000" cy="35803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520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307,26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dirty="0" smtClean="0"/>
              <a:t>хром </a:t>
            </a:r>
            <a:r>
              <a:rPr lang="ru-RU" dirty="0"/>
              <a:t>- </a:t>
            </a:r>
            <a:r>
              <a:rPr lang="en-US" dirty="0"/>
              <a:t>G04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матовое/белый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/>
              <a:t>п</a:t>
            </a:r>
            <a:r>
              <a:rPr lang="ru-RU" dirty="0" smtClean="0"/>
              <a:t>розрачный </a:t>
            </a:r>
            <a:r>
              <a:rPr lang="ru-RU" dirty="0"/>
              <a:t>хрусталь </a:t>
            </a:r>
            <a:r>
              <a:rPr lang="ru-RU" dirty="0" err="1"/>
              <a:t>Cut</a:t>
            </a:r>
            <a:r>
              <a:rPr lang="ru-RU" dirty="0"/>
              <a:t> </a:t>
            </a:r>
            <a:r>
              <a:rPr lang="ru-RU" dirty="0" err="1"/>
              <a:t>Crystal</a:t>
            </a:r>
            <a:r>
              <a:rPr lang="ru-RU" dirty="0"/>
              <a:t> - TR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62 см (без учета цепи</a:t>
            </a:r>
            <a:r>
              <a:rPr lang="ru-RU" dirty="0" smtClean="0"/>
              <a:t>)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/39см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E27 x 1 max 150W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111" y="1153738"/>
            <a:ext cx="2635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подвесной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DONNA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S1 </a:t>
            </a:r>
            <a:r>
              <a:rPr lang="en-US" dirty="0" err="1" smtClean="0">
                <a:solidFill>
                  <a:srgbClr val="6E0F08"/>
                </a:solidFill>
                <a:latin typeface="Arial" panose="020B0604020202020204" pitchFamily="34" charset="0"/>
              </a:rPr>
              <a:t>asfour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371" y="2144156"/>
            <a:ext cx="4451597" cy="44515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83" y="381073"/>
            <a:ext cx="2459676" cy="281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7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6111" y="572386"/>
            <a:ext cx="201048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6E0F08"/>
                </a:solidFill>
                <a:latin typeface="Arial" panose="020B0604020202020204" pitchFamily="34" charset="0"/>
              </a:rPr>
              <a:t>Masiero</a:t>
            </a:r>
            <a:endParaRPr lang="ru-RU" sz="4000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1059" y="2873865"/>
            <a:ext cx="6096000" cy="31813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dirty="0" smtClean="0"/>
              <a:t>слоновая кость с золотом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/>
              <a:t>хрусталь/</a:t>
            </a:r>
            <a:r>
              <a:rPr lang="ru-RU" dirty="0" err="1"/>
              <a:t>мультиколор</a:t>
            </a:r>
            <a:endParaRPr lang="ru-RU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/>
              <a:t>42 см/32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G9</a:t>
            </a:r>
            <a:r>
              <a:rPr lang="en-US" dirty="0" smtClean="0"/>
              <a:t> </a:t>
            </a:r>
            <a:r>
              <a:rPr lang="en-US" dirty="0"/>
              <a:t>x </a:t>
            </a:r>
            <a:r>
              <a:rPr lang="en-US" dirty="0" smtClean="0"/>
              <a:t>4 </a:t>
            </a:r>
            <a:r>
              <a:rPr lang="en-US" dirty="0"/>
              <a:t>max </a:t>
            </a:r>
            <a:r>
              <a:rPr lang="en-US" dirty="0" smtClean="0"/>
              <a:t>60W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111" y="1153738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настенный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3050/A4</a:t>
            </a:r>
            <a:endParaRPr lang="ru-RU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941" y="926329"/>
            <a:ext cx="46672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9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6111" y="572386"/>
            <a:ext cx="201048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6E0F08"/>
                </a:solidFill>
                <a:latin typeface="Arial" panose="020B0604020202020204" pitchFamily="34" charset="0"/>
              </a:rPr>
              <a:t>Masiero</a:t>
            </a:r>
            <a:endParaRPr lang="ru-RU" sz="4000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1059" y="2873865"/>
            <a:ext cx="6096000" cy="35803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dirty="0" smtClean="0"/>
              <a:t>коричневый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ткань/белый с золотыми элементами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/>
              <a:t>п</a:t>
            </a:r>
            <a:r>
              <a:rPr lang="ru-RU" dirty="0" smtClean="0"/>
              <a:t>розрачный </a:t>
            </a:r>
            <a:r>
              <a:rPr lang="ru-RU" dirty="0"/>
              <a:t>хрусталь </a:t>
            </a:r>
            <a:r>
              <a:rPr lang="ru-RU" dirty="0" err="1"/>
              <a:t>Cut</a:t>
            </a:r>
            <a:r>
              <a:rPr lang="ru-RU" dirty="0"/>
              <a:t> </a:t>
            </a:r>
            <a:r>
              <a:rPr lang="ru-RU" dirty="0" err="1"/>
              <a:t>Crystal</a:t>
            </a:r>
            <a:r>
              <a:rPr lang="ru-RU" dirty="0"/>
              <a:t> - TR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/>
              <a:t>58 </a:t>
            </a:r>
            <a:r>
              <a:rPr lang="ru-RU" dirty="0"/>
              <a:t>см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75 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6x40W E14 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111" y="1153738"/>
            <a:ext cx="1107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Люстра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9025/6 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9363" b="21208"/>
          <a:stretch/>
        </p:blipFill>
        <p:spPr>
          <a:xfrm>
            <a:off x="6994202" y="926329"/>
            <a:ext cx="4592448" cy="31884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239" y="4284766"/>
            <a:ext cx="1604670" cy="196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5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6111" y="572386"/>
            <a:ext cx="201048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6E0F08"/>
                </a:solidFill>
                <a:latin typeface="Arial" panose="020B0604020202020204" pitchFamily="34" charset="0"/>
              </a:rPr>
              <a:t>Masiero</a:t>
            </a:r>
            <a:endParaRPr lang="ru-RU" sz="4000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1058" y="2873829"/>
            <a:ext cx="6223067" cy="377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металл/G01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Burnished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(не стандартная отделка) 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/>
              <a:t>Half </a:t>
            </a:r>
            <a:r>
              <a:rPr lang="en-US" dirty="0"/>
              <a:t>cut </a:t>
            </a:r>
            <a:r>
              <a:rPr lang="en-US" dirty="0" smtClean="0"/>
              <a:t>glass</a:t>
            </a:r>
            <a:r>
              <a:rPr lang="ru-RU" dirty="0" smtClean="0"/>
              <a:t>, прозрачный</a:t>
            </a: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/>
              <a:t>90 </a:t>
            </a:r>
            <a:r>
              <a:rPr lang="ru-RU" dirty="0"/>
              <a:t>см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80 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10XG9X10 W max - 1XE27 PAR30X20 W max (not included)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111" y="1153738"/>
            <a:ext cx="25250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Люстра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spec.VE815S10+1CM </a:t>
            </a:r>
            <a:endParaRPr lang="ru-RU" dirty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2шт.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919" y="801552"/>
            <a:ext cx="3431950" cy="4693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821" y="801552"/>
            <a:ext cx="1990384" cy="258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6111" y="572386"/>
            <a:ext cx="201048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6E0F08"/>
                </a:solidFill>
                <a:latin typeface="Arial" panose="020B0604020202020204" pitchFamily="34" charset="0"/>
              </a:rPr>
              <a:t>Masiero</a:t>
            </a:r>
            <a:endParaRPr lang="ru-RU" sz="4000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1058" y="2873829"/>
            <a:ext cx="6223067" cy="3477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Foglia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argento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Алюминий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покрытием серебряной фольгой и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рассеиватель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из поликарбоната белого цвета с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узором </a:t>
            </a: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/>
              <a:t>9 </a:t>
            </a:r>
            <a:r>
              <a:rPr lang="ru-RU" dirty="0"/>
              <a:t>см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60 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TR5 2GX13 x 1 max </a:t>
            </a: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22W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111" y="1153738"/>
            <a:ext cx="26257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Подвесной светильник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6E0F08"/>
                </a:solidFill>
                <a:latin typeface="Arial" panose="020B0604020202020204" pitchFamily="34" charset="0"/>
              </a:rPr>
              <a:t>DECO </a:t>
            </a:r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S1 60</a:t>
            </a:r>
            <a:endParaRPr lang="ru-RU" dirty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шт.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420" y="1280272"/>
            <a:ext cx="3904570" cy="384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8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6111" y="572386"/>
            <a:ext cx="201048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6E0F08"/>
                </a:solidFill>
                <a:latin typeface="Arial" panose="020B0604020202020204" pitchFamily="34" charset="0"/>
              </a:rPr>
              <a:t>Masiero</a:t>
            </a:r>
            <a:endParaRPr lang="ru-RU" sz="4000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1058" y="2873829"/>
            <a:ext cx="6223067" cy="3181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ированный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лафон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черного фарфора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кристаллами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Swarovski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Ширина/высота/глубина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40 </a:t>
            </a:r>
            <a:r>
              <a:rPr lang="ru-RU" dirty="0" smtClean="0"/>
              <a:t>см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24 см / 22 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–2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E14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111" y="1153738"/>
            <a:ext cx="19031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Бра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Black Grace / A2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1шт.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52" y="1379492"/>
            <a:ext cx="3934914" cy="393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6111" y="572386"/>
            <a:ext cx="201048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6E0F08"/>
                </a:solidFill>
                <a:latin typeface="Arial" panose="020B0604020202020204" pitchFamily="34" charset="0"/>
              </a:rPr>
              <a:t>Masiero</a:t>
            </a:r>
            <a:endParaRPr lang="ru-RU" sz="4000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1058" y="2873829"/>
            <a:ext cx="6223067" cy="307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Металл,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фарфор/Белый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хром, инкрустирован кристаллами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swarowski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Диаметр/высота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30 </a:t>
            </a:r>
            <a:r>
              <a:rPr lang="ru-RU" dirty="0" smtClean="0"/>
              <a:t>см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35 см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–1 х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E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111" y="1153738"/>
            <a:ext cx="23455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Торшер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White Grace/STL1+6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1шт.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330" r="14792"/>
          <a:stretch/>
        </p:blipFill>
        <p:spPr>
          <a:xfrm>
            <a:off x="6884125" y="714603"/>
            <a:ext cx="3727200" cy="534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3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6111" y="572386"/>
            <a:ext cx="201048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6E0F08"/>
                </a:solidFill>
                <a:latin typeface="Arial" panose="020B0604020202020204" pitchFamily="34" charset="0"/>
              </a:rPr>
              <a:t>Masiero</a:t>
            </a:r>
            <a:endParaRPr lang="ru-RU" sz="4000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1058" y="2873829"/>
            <a:ext cx="6223067" cy="377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 с вкраплением хрустальных элементов, золото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ткань/Сатин бежевого цвета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экрю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золотой окантовкой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Высота/Выступ/Ширина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40 </a:t>
            </a:r>
            <a:r>
              <a:rPr lang="ru-RU" dirty="0" smtClean="0"/>
              <a:t>см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17 см /14 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E14 x 1 max 40W 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111" y="1153738"/>
            <a:ext cx="22194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Бра</a:t>
            </a: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GOLD ROYALE A1 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1шт.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16995"/>
          <a:stretch/>
        </p:blipFill>
        <p:spPr>
          <a:xfrm>
            <a:off x="7377937" y="926329"/>
            <a:ext cx="3451171" cy="415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2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6111" y="572386"/>
            <a:ext cx="201048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6E0F08"/>
                </a:solidFill>
                <a:latin typeface="Arial" panose="020B0604020202020204" pitchFamily="34" charset="0"/>
              </a:rPr>
              <a:t>Masiero</a:t>
            </a:r>
            <a:endParaRPr lang="ru-RU" sz="4000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4583" y="3631473"/>
            <a:ext cx="6139542" cy="2782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 хромированный, стекло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half-cut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Lbfvtnh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38 </a:t>
            </a:r>
            <a:r>
              <a:rPr lang="ru-RU" dirty="0" smtClean="0"/>
              <a:t>см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60 см /20 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х Е27 х 60 Вт + 2 х Е14 х 40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Вт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111" y="1153738"/>
            <a:ext cx="32303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Бра</a:t>
            </a:r>
            <a:endParaRPr lang="ru-RU" dirty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6000/A2+1 Half Cut Crystals  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1шт.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12665"/>
          <a:stretch/>
        </p:blipFill>
        <p:spPr>
          <a:xfrm>
            <a:off x="7199266" y="1280272"/>
            <a:ext cx="4217787" cy="368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0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6111" y="572386"/>
            <a:ext cx="280878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6E0F08"/>
                </a:solidFill>
                <a:latin typeface="Arial" panose="020B0604020202020204" pitchFamily="34" charset="0"/>
              </a:rPr>
              <a:t>Lam Export</a:t>
            </a:r>
            <a:endParaRPr lang="ru-RU" sz="4000" dirty="0" smtClean="0">
              <a:solidFill>
                <a:srgbClr val="6E0F08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1059" y="2873865"/>
            <a:ext cx="6096000" cy="31813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dirty="0" smtClean="0"/>
              <a:t>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белого цвета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/>
              <a:t>43 </a:t>
            </a:r>
            <a:r>
              <a:rPr lang="ru-RU" dirty="0"/>
              <a:t>см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26 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/>
              <a:t>1</a:t>
            </a:r>
            <a:r>
              <a:rPr lang="en-US" dirty="0" smtClean="0"/>
              <a:t>x4</a:t>
            </a:r>
            <a:r>
              <a:rPr lang="ru-RU" dirty="0" smtClean="0"/>
              <a:t>2</a:t>
            </a:r>
            <a:r>
              <a:rPr lang="en-US" dirty="0" smtClean="0"/>
              <a:t>W E</a:t>
            </a:r>
            <a:r>
              <a:rPr lang="ru-RU" dirty="0" smtClean="0"/>
              <a:t>27</a:t>
            </a:r>
            <a:r>
              <a:rPr lang="en-US" dirty="0" smtClean="0"/>
              <a:t> 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111" y="1153738"/>
            <a:ext cx="11721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Бра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6E0F08"/>
                </a:solidFill>
                <a:latin typeface="Arial" panose="020B0604020202020204" pitchFamily="34" charset="0"/>
              </a:rPr>
              <a:t>1910/A26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6E0F08"/>
                </a:solidFill>
                <a:latin typeface="Arial" panose="020B0604020202020204" pitchFamily="34" charset="0"/>
              </a:rPr>
              <a:t>2</a:t>
            </a:r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059" y="847988"/>
            <a:ext cx="3915296" cy="391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6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/>
              <a:t>Производство</a:t>
            </a:r>
            <a:r>
              <a:rPr lang="ru-RU" sz="7200" dirty="0"/>
              <a:t> – </a:t>
            </a:r>
            <a:r>
              <a:rPr lang="ru-RU" sz="7200" dirty="0" smtClean="0"/>
              <a:t>Испания</a:t>
            </a:r>
            <a:endParaRPr lang="ru-RU" sz="7200" dirty="0"/>
          </a:p>
          <a:p>
            <a:pPr algn="l"/>
            <a:endParaRPr lang="ru-RU" sz="7200" dirty="0" smtClean="0"/>
          </a:p>
          <a:p>
            <a:pPr algn="l"/>
            <a:r>
              <a:rPr lang="ru-RU" sz="7200" dirty="0" smtClean="0"/>
              <a:t>Средняя </a:t>
            </a:r>
            <a:r>
              <a:rPr lang="ru-RU" sz="7200" b="1" dirty="0"/>
              <a:t>цена</a:t>
            </a:r>
            <a:r>
              <a:rPr lang="ru-RU" sz="7200" dirty="0"/>
              <a:t> по предложениям в </a:t>
            </a:r>
            <a:r>
              <a:rPr lang="ru-RU" sz="7200" dirty="0" smtClean="0"/>
              <a:t>интернете</a:t>
            </a:r>
            <a:r>
              <a:rPr lang="en-US" sz="7200" dirty="0"/>
              <a:t>	</a:t>
            </a:r>
          </a:p>
          <a:p>
            <a:pPr algn="l"/>
            <a:r>
              <a:rPr lang="ru-RU" sz="7200" dirty="0" smtClean="0"/>
              <a:t>Розничная цена от </a:t>
            </a:r>
            <a:r>
              <a:rPr lang="en-US" sz="7200" i="1" dirty="0" err="1" smtClean="0"/>
              <a:t>Svetloff</a:t>
            </a:r>
            <a:r>
              <a:rPr lang="en-US" sz="7200" dirty="0" smtClean="0"/>
              <a:t> </a:t>
            </a:r>
            <a:endParaRPr lang="ru-RU" sz="7200" b="1" dirty="0" smtClean="0"/>
          </a:p>
          <a:p>
            <a:pPr algn="l"/>
            <a:endParaRPr lang="ru-RU" sz="7200" dirty="0"/>
          </a:p>
          <a:p>
            <a:pPr algn="l"/>
            <a:r>
              <a:rPr lang="ru-RU" sz="7200" b="1" dirty="0" smtClean="0"/>
              <a:t>Арматура /цвет</a:t>
            </a:r>
            <a:r>
              <a:rPr lang="ru-RU" sz="7200" dirty="0" smtClean="0"/>
              <a:t> – металл/золото</a:t>
            </a:r>
            <a:endParaRPr lang="en-US" sz="7200" dirty="0" smtClean="0"/>
          </a:p>
          <a:p>
            <a:pPr algn="l"/>
            <a:r>
              <a:rPr lang="ru-RU" sz="7200" b="1" dirty="0" smtClean="0"/>
              <a:t>Размер</a:t>
            </a:r>
            <a:r>
              <a:rPr lang="ru-RU" sz="7200" dirty="0" smtClean="0"/>
              <a:t> – </a:t>
            </a:r>
            <a:r>
              <a:rPr lang="pt-BR" sz="7200" dirty="0"/>
              <a:t>Ø 55 X H 55 </a:t>
            </a:r>
            <a:r>
              <a:rPr lang="pt-BR" sz="7200" dirty="0" smtClean="0"/>
              <a:t>cm</a:t>
            </a:r>
            <a:endParaRPr lang="ru-RU" sz="7200" dirty="0"/>
          </a:p>
          <a:p>
            <a:pPr algn="l"/>
            <a:r>
              <a:rPr lang="ru-RU" sz="7200" b="1" dirty="0" smtClean="0"/>
              <a:t>Рожки – 6 шт.</a:t>
            </a:r>
          </a:p>
          <a:p>
            <a:pPr algn="l"/>
            <a:r>
              <a:rPr lang="ru-RU" sz="7200" b="1" dirty="0" smtClean="0"/>
              <a:t>Декор -  </a:t>
            </a:r>
            <a:r>
              <a:rPr lang="ru-RU" sz="7200" dirty="0" smtClean="0"/>
              <a:t>хрусталь </a:t>
            </a:r>
            <a:r>
              <a:rPr lang="en-US" sz="7200" dirty="0" err="1" smtClean="0"/>
              <a:t>Asfour</a:t>
            </a:r>
            <a:endParaRPr lang="en-US" sz="7200" b="1" dirty="0" smtClean="0"/>
          </a:p>
          <a:p>
            <a:pPr algn="l"/>
            <a:r>
              <a:rPr lang="ru-RU" sz="7200" b="1" dirty="0" smtClean="0"/>
              <a:t>Лампы</a:t>
            </a:r>
            <a:r>
              <a:rPr lang="ru-RU" sz="7200" dirty="0" smtClean="0"/>
              <a:t> – </a:t>
            </a:r>
            <a:r>
              <a:rPr lang="en-US" sz="7200" dirty="0" smtClean="0"/>
              <a:t>E14 x </a:t>
            </a:r>
            <a:r>
              <a:rPr lang="en-US" sz="7200" dirty="0"/>
              <a:t>6</a:t>
            </a:r>
            <a:r>
              <a:rPr lang="en-US" sz="7200" dirty="0" smtClean="0"/>
              <a:t> max 60W</a:t>
            </a:r>
          </a:p>
          <a:p>
            <a:pPr algn="l"/>
            <a:r>
              <a:rPr lang="ru-RU" sz="7200" b="1" dirty="0" smtClean="0"/>
              <a:t>Напряжение</a:t>
            </a:r>
            <a:r>
              <a:rPr lang="ru-RU" sz="7200" dirty="0" smtClean="0"/>
              <a:t> </a:t>
            </a:r>
            <a:r>
              <a:rPr lang="ru-RU" sz="7200" dirty="0"/>
              <a:t>– </a:t>
            </a:r>
            <a:r>
              <a:rPr lang="en-US" sz="7200" dirty="0" smtClean="0"/>
              <a:t>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Copenlamp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Светильник подвесной</a:t>
            </a:r>
          </a:p>
          <a:p>
            <a:r>
              <a:rPr lang="en-US" sz="2000" dirty="0">
                <a:solidFill>
                  <a:srgbClr val="6E0F08"/>
                </a:solidFill>
              </a:rPr>
              <a:t>C-401/6 </a:t>
            </a:r>
            <a:r>
              <a:rPr lang="en-US" sz="2000" dirty="0" smtClean="0">
                <a:solidFill>
                  <a:srgbClr val="6E0F08"/>
                </a:solidFill>
              </a:rPr>
              <a:t>TERESA </a:t>
            </a:r>
            <a:r>
              <a:rPr lang="en-US" sz="2000" dirty="0">
                <a:solidFill>
                  <a:srgbClr val="6E0F08"/>
                </a:solidFill>
              </a:rPr>
              <a:t>CHANDELIER GOLD FINISH CLEAR ASFOUR </a:t>
            </a:r>
            <a:r>
              <a:rPr lang="en-US" sz="2000" dirty="0" smtClean="0">
                <a:solidFill>
                  <a:srgbClr val="6E0F08"/>
                </a:solidFill>
              </a:rPr>
              <a:t>CRYSTAL</a:t>
            </a:r>
            <a:endParaRPr lang="ru-RU" sz="2000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1шт</a:t>
            </a:r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4106" t="8564" r="12354" b="-784"/>
          <a:stretch/>
        </p:blipFill>
        <p:spPr>
          <a:xfrm>
            <a:off x="7158447" y="976665"/>
            <a:ext cx="3842306" cy="481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7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6111" y="572386"/>
            <a:ext cx="3877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6E0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Savoy House </a:t>
            </a:r>
            <a:r>
              <a:rPr lang="en-US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45142" y="3357341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Испания/США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238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120,75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бронза английская/коричневый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матовое/кремовый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108см /11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E27 x 1 max 100W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111" y="1280272"/>
            <a:ext cx="2635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Светильник подвесной</a:t>
            </a:r>
            <a:endParaRPr lang="en-US" dirty="0" smtClean="0">
              <a:solidFill>
                <a:srgbClr val="6E0F08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7-624-1-13</a:t>
            </a:r>
          </a:p>
          <a:p>
            <a:r>
              <a:rPr lang="ru-RU" dirty="0" smtClean="0">
                <a:solidFill>
                  <a:srgbClr val="6E0F08"/>
                </a:solidFill>
                <a:latin typeface="Arial" panose="020B0604020202020204" pitchFamily="34" charset="0"/>
              </a:rPr>
              <a:t>1 шт.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88" y="608886"/>
            <a:ext cx="2354658" cy="38701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142" y="608886"/>
            <a:ext cx="1281978" cy="54969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830341" y="4559337"/>
            <a:ext cx="269965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овар, который на складе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27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8342" y="536760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6E0F08"/>
                </a:solidFill>
                <a:latin typeface="Arial" panose="020B0604020202020204" pitchFamily="34" charset="0"/>
              </a:rPr>
              <a:t>Effusioni</a:t>
            </a:r>
            <a:r>
              <a:rPr lang="en-US" sz="4000" dirty="0">
                <a:solidFill>
                  <a:srgbClr val="6E0F08"/>
                </a:solidFill>
                <a:latin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rgbClr val="6E0F08"/>
                </a:solidFill>
                <a:latin typeface="Arial" panose="020B0604020202020204" pitchFamily="34" charset="0"/>
              </a:rPr>
              <a:t>Luce</a:t>
            </a:r>
            <a:r>
              <a:rPr lang="en-US" sz="4000" dirty="0">
                <a:solidFill>
                  <a:srgbClr val="6E0F08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8555" y="2956992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500 евро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307,63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органза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E27 x 1 max 70W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8342" y="1244646"/>
            <a:ext cx="27796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Светильник настольный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5120.4012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1 шт.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937" y="841130"/>
            <a:ext cx="1985405" cy="2385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500" y="1321853"/>
            <a:ext cx="3012223" cy="42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8342" y="536760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6E0F08"/>
                </a:solidFill>
                <a:latin typeface="Arial" panose="020B0604020202020204" pitchFamily="34" charset="0"/>
              </a:rPr>
              <a:t>Effusioni</a:t>
            </a:r>
            <a:r>
              <a:rPr lang="en-US" sz="4000" dirty="0">
                <a:solidFill>
                  <a:srgbClr val="6E0F08"/>
                </a:solidFill>
                <a:latin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rgbClr val="6E0F08"/>
                </a:solidFill>
                <a:latin typeface="Arial" panose="020B0604020202020204" pitchFamily="34" charset="0"/>
              </a:rPr>
              <a:t>Luce</a:t>
            </a:r>
            <a:r>
              <a:rPr lang="en-US" sz="4000" dirty="0">
                <a:solidFill>
                  <a:srgbClr val="6E0F08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8555" y="2956992"/>
            <a:ext cx="6096000" cy="3580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металл/серебро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органза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/красный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Хрусталь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Swarovski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красного цвета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83 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 см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E14 x 6 max 28W 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8342" y="1244646"/>
            <a:ext cx="20569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Люстра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</a:rPr>
              <a:t>5000.1063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</a:rPr>
              <a:t>special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</a:endParaRPr>
          </a:p>
          <a:p>
            <a:r>
              <a:rPr lang="en-US" dirty="0" err="1">
                <a:solidFill>
                  <a:srgbClr val="590D07"/>
                </a:solidFill>
                <a:latin typeface="Arial" panose="020B0604020202020204" pitchFamily="34" charset="0"/>
              </a:rPr>
              <a:t>Zelia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</a:rPr>
              <a:t> 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1 шт.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2608" r="10029" b="11758"/>
          <a:stretch/>
        </p:blipFill>
        <p:spPr>
          <a:xfrm>
            <a:off x="7267699" y="1309558"/>
            <a:ext cx="3796542" cy="433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5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8342" y="536760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6E0F08"/>
                </a:solidFill>
                <a:latin typeface="Arial" panose="020B0604020202020204" pitchFamily="34" charset="0"/>
              </a:rPr>
              <a:t>Effusioni</a:t>
            </a:r>
            <a:r>
              <a:rPr lang="en-US" sz="4000" dirty="0">
                <a:solidFill>
                  <a:srgbClr val="6E0F08"/>
                </a:solidFill>
                <a:latin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rgbClr val="6E0F08"/>
                </a:solidFill>
                <a:latin typeface="Arial" panose="020B0604020202020204" pitchFamily="34" charset="0"/>
              </a:rPr>
              <a:t>Luce</a:t>
            </a:r>
            <a:r>
              <a:rPr lang="en-US" sz="4000" dirty="0">
                <a:solidFill>
                  <a:srgbClr val="6E0F08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8555" y="2956992"/>
            <a:ext cx="6096000" cy="3580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металл/серебро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органза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/красный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Хрусталь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Swarovski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красного цвета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47 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4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 см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E14 x </a:t>
            </a:r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en-US" dirty="0"/>
              <a:t>max </a:t>
            </a:r>
            <a:r>
              <a:rPr lang="ru-RU" dirty="0" smtClean="0"/>
              <a:t>40</a:t>
            </a:r>
            <a:r>
              <a:rPr lang="en-US" dirty="0" smtClean="0"/>
              <a:t>W 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8342" y="1244646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</a:rPr>
              <a:t>5000.5023 special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1 шт.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833" y="1244645"/>
            <a:ext cx="3088614" cy="411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5444" y="236149"/>
            <a:ext cx="23908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rgbClr val="20386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Majo</a:t>
            </a:r>
            <a:endParaRPr lang="ru-RU" sz="4000" dirty="0">
              <a:solidFill>
                <a:srgbClr val="590D0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916" y="3089794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/>
              <a:t>2654,85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нержавеющая сталь полированная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прозрачное стекло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200см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Led 3x13W 3500lm, </a:t>
            </a:r>
            <a:r>
              <a:rPr lang="en-US" dirty="0" smtClean="0"/>
              <a:t>3000K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881" y="396007"/>
            <a:ext cx="3337894" cy="40170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93596" y="1212358"/>
            <a:ext cx="46353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0MICO0SM8 CC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it-IT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MICOS </a:t>
            </a:r>
            <a:r>
              <a:rPr lang="it-IT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SOSPENSIONE MULTIFINZIONE D80 </a:t>
            </a:r>
            <a:r>
              <a:rPr lang="it-IT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CRISTALLO/CROMO</a:t>
            </a:r>
          </a:p>
          <a:p>
            <a:r>
              <a:rPr lang="it-IT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шт.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931" y="592811"/>
            <a:ext cx="2803309" cy="18116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57" y="3089794"/>
            <a:ext cx="2410140" cy="340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468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5444" y="236149"/>
            <a:ext cx="23908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rgbClr val="20386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Majo</a:t>
            </a:r>
            <a:endParaRPr lang="ru-RU" sz="4000" dirty="0">
              <a:solidFill>
                <a:srgbClr val="590D0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3446" y="3314480"/>
            <a:ext cx="6096000" cy="30787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2347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1401,56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п</a:t>
            </a:r>
            <a:r>
              <a:rPr lang="ru-RU" dirty="0" smtClean="0"/>
              <a:t>олированная </a:t>
            </a:r>
            <a:r>
              <a:rPr lang="ru-RU" dirty="0"/>
              <a:t>нержавеющая сталь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</a:t>
            </a:r>
            <a:r>
              <a:rPr lang="ru-RU" dirty="0"/>
              <a:t>б</a:t>
            </a:r>
            <a:r>
              <a:rPr lang="ru-RU" dirty="0" smtClean="0"/>
              <a:t>оросиликатное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3 x </a:t>
            </a:r>
            <a:r>
              <a:rPr lang="en-US" dirty="0" smtClean="0"/>
              <a:t>13W</a:t>
            </a:r>
            <a:r>
              <a:rPr lang="pl-PL" dirty="0"/>
              <a:t/>
            </a:r>
            <a:br>
              <a:rPr lang="pl-PL" dirty="0"/>
            </a:b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221034"/>
            <a:ext cx="66479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</a:rPr>
              <a:t>0PROS0SM8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</a:rPr>
              <a:t>CC	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</a:endParaRPr>
          </a:p>
          <a:p>
            <a:r>
              <a:rPr lang="it-IT" sz="1600" dirty="0">
                <a:solidFill>
                  <a:srgbClr val="590D07"/>
                </a:solidFill>
              </a:rPr>
              <a:t>PRO-SECCO SOSPENSIONE MULTIFINZIONE D80 CRISTALLO/CROMO</a:t>
            </a:r>
            <a:r>
              <a:rPr lang="it-IT" dirty="0">
                <a:solidFill>
                  <a:srgbClr val="590D07"/>
                </a:solidFill>
              </a:rPr>
              <a:t>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1 шт.</a:t>
            </a:r>
            <a:endParaRPr lang="en-US" dirty="0">
              <a:solidFill>
                <a:srgbClr val="590D07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70" y="843148"/>
            <a:ext cx="2881650" cy="43959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36" y="2204418"/>
            <a:ext cx="2609753" cy="34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381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5444" y="236149"/>
            <a:ext cx="23908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rgbClr val="20386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Majo</a:t>
            </a:r>
            <a:endParaRPr lang="ru-RU" sz="4000" dirty="0">
              <a:solidFill>
                <a:srgbClr val="590D0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6680" y="3340851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310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245,3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/>
              <a:t> </a:t>
            </a:r>
            <a:r>
              <a:rPr lang="ru-RU" dirty="0" smtClean="0"/>
              <a:t>металл лакированный/белый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матовое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36см / 35см /16см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/>
              <a:t>4W 240VAC </a:t>
            </a:r>
            <a:r>
              <a:rPr lang="en-US" dirty="0" smtClean="0"/>
              <a:t>LED370LM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5445" y="1221034"/>
            <a:ext cx="3186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Светильник настольный</a:t>
            </a: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</a:rPr>
              <a:t>0MIA00T10 BBA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</a:endParaRPr>
          </a:p>
          <a:p>
            <a:r>
              <a:rPr lang="it-IT" dirty="0">
                <a:solidFill>
                  <a:srgbClr val="590D07"/>
                </a:solidFill>
              </a:rPr>
              <a:t>MIA/T LED BIA/BIA/S. CE </a:t>
            </a:r>
            <a:r>
              <a:rPr lang="it-IT" dirty="0" smtClean="0">
                <a:solidFill>
                  <a:srgbClr val="590D07"/>
                </a:solidFill>
              </a:rPr>
              <a:t>7/16</a:t>
            </a:r>
            <a:endParaRPr lang="it-IT" dirty="0">
              <a:solidFill>
                <a:srgbClr val="590D07"/>
              </a:solidFill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1шт.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197" y="728591"/>
            <a:ext cx="3924675" cy="4519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60" y="412425"/>
            <a:ext cx="2773694" cy="27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534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5444" y="236149"/>
            <a:ext cx="23908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rgbClr val="20386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Majo</a:t>
            </a:r>
            <a:endParaRPr lang="ru-RU" sz="4000" dirty="0">
              <a:solidFill>
                <a:srgbClr val="590D0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2671984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409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209,59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прозрачное стекло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6см /33см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LED x 1 25W 2700lm 2700K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332407"/>
            <a:ext cx="38779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0ROMA0A20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 A/P 33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458" y="544608"/>
            <a:ext cx="4201615" cy="4254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32" y="0"/>
            <a:ext cx="3047476" cy="29712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09" y="4159193"/>
            <a:ext cx="21050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183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5444" y="236149"/>
            <a:ext cx="23908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rgbClr val="20386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Majo</a:t>
            </a:r>
            <a:endParaRPr lang="ru-RU" sz="4000" dirty="0">
              <a:solidFill>
                <a:srgbClr val="590D0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2671984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244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115,86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19см /5,5см/19см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LED x 1 9W 850lm 2700K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221034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</a:rPr>
              <a:t>0META0A10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6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88" y="236149"/>
            <a:ext cx="5862452" cy="2777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862" y="3479055"/>
            <a:ext cx="2570078" cy="29261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945" y="3681931"/>
            <a:ext cx="2750243" cy="227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938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5444" y="236149"/>
            <a:ext cx="23908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rgbClr val="20386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Majo</a:t>
            </a:r>
            <a:endParaRPr lang="ru-RU" sz="4000" dirty="0">
              <a:solidFill>
                <a:srgbClr val="590D0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04" y="3165770"/>
            <a:ext cx="6096000" cy="3580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441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231,28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прозрачное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Фильтр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голубой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45см/35см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E27 x 1 max 100W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392511"/>
            <a:ext cx="3934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Светильник настольный</a:t>
            </a:r>
          </a:p>
          <a:p>
            <a:r>
              <a:rPr lang="it-IT" dirty="0" smtClean="0">
                <a:solidFill>
                  <a:srgbClr val="590D07"/>
                </a:solidFill>
                <a:latin typeface="Arial" panose="020B0604020202020204" pitchFamily="34" charset="0"/>
              </a:rPr>
              <a:t>OXYGENE/T0 </a:t>
            </a:r>
            <a:r>
              <a:rPr lang="it-IT" dirty="0">
                <a:solidFill>
                  <a:srgbClr val="590D07"/>
                </a:solidFill>
                <a:latin typeface="Arial" panose="020B0604020202020204" pitchFamily="34" charset="0"/>
              </a:rPr>
              <a:t>(FILTRI </a:t>
            </a:r>
            <a:r>
              <a:rPr lang="it-IT" b="1" dirty="0" smtClean="0">
                <a:solidFill>
                  <a:srgbClr val="590D07"/>
                </a:solidFill>
                <a:latin typeface="Arial" panose="020B0604020202020204" pitchFamily="34" charset="0"/>
              </a:rPr>
              <a:t>BLU</a:t>
            </a:r>
            <a:r>
              <a:rPr lang="en-US" b="1" dirty="0" smtClean="0">
                <a:solidFill>
                  <a:srgbClr val="590D07"/>
                </a:solidFill>
                <a:latin typeface="Arial" panose="020B0604020202020204" pitchFamily="34" charset="0"/>
              </a:rPr>
              <a:t>E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</a:rPr>
              <a:t>)</a:t>
            </a:r>
            <a:r>
              <a:rPr lang="it-IT" dirty="0" smtClean="0">
                <a:solidFill>
                  <a:srgbClr val="590D07"/>
                </a:solidFill>
                <a:latin typeface="Arial" panose="020B0604020202020204" pitchFamily="34" charset="0"/>
              </a:rPr>
              <a:t> BIANCO/ITA CE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</a:rPr>
              <a:t>1 шт.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461" y="436913"/>
            <a:ext cx="4889500" cy="5105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73" y="436913"/>
            <a:ext cx="2152193" cy="272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90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/>
              <a:t>Производство</a:t>
            </a:r>
            <a:r>
              <a:rPr lang="ru-RU" sz="7200" dirty="0"/>
              <a:t> – </a:t>
            </a:r>
            <a:r>
              <a:rPr lang="ru-RU" sz="7200" dirty="0" smtClean="0"/>
              <a:t>Испания</a:t>
            </a:r>
            <a:endParaRPr lang="ru-RU" sz="7200" dirty="0"/>
          </a:p>
          <a:p>
            <a:pPr algn="l"/>
            <a:endParaRPr lang="ru-RU" sz="7200" dirty="0" smtClean="0"/>
          </a:p>
          <a:p>
            <a:pPr algn="l"/>
            <a:r>
              <a:rPr lang="ru-RU" sz="7200" dirty="0" smtClean="0"/>
              <a:t>Средняя </a:t>
            </a:r>
            <a:r>
              <a:rPr lang="ru-RU" sz="7200" b="1" dirty="0"/>
              <a:t>цена</a:t>
            </a:r>
            <a:r>
              <a:rPr lang="ru-RU" sz="7200" dirty="0"/>
              <a:t> по предложениям в </a:t>
            </a:r>
            <a:r>
              <a:rPr lang="ru-RU" sz="7200" dirty="0" smtClean="0"/>
              <a:t>интернете</a:t>
            </a:r>
            <a:r>
              <a:rPr lang="en-US" sz="7200" dirty="0"/>
              <a:t>	</a:t>
            </a:r>
          </a:p>
          <a:p>
            <a:pPr algn="l"/>
            <a:r>
              <a:rPr lang="ru-RU" sz="7200" dirty="0" smtClean="0"/>
              <a:t>Розничная цена от </a:t>
            </a:r>
            <a:r>
              <a:rPr lang="en-US" sz="7200" i="1" dirty="0" err="1" smtClean="0"/>
              <a:t>Svetloff</a:t>
            </a:r>
            <a:r>
              <a:rPr lang="en-US" sz="7200" dirty="0" smtClean="0"/>
              <a:t> </a:t>
            </a:r>
            <a:endParaRPr lang="ru-RU" sz="7200" b="1" dirty="0" smtClean="0"/>
          </a:p>
          <a:p>
            <a:pPr algn="l"/>
            <a:endParaRPr lang="ru-RU" sz="7200" dirty="0"/>
          </a:p>
          <a:p>
            <a:pPr algn="l"/>
            <a:r>
              <a:rPr lang="ru-RU" sz="7200" b="1" dirty="0" smtClean="0"/>
              <a:t>Арматура /цвет</a:t>
            </a:r>
            <a:r>
              <a:rPr lang="ru-RU" sz="7200" dirty="0" smtClean="0"/>
              <a:t> – металл/</a:t>
            </a:r>
            <a:r>
              <a:rPr lang="en-US" sz="7200" dirty="0" smtClean="0"/>
              <a:t>satin gold</a:t>
            </a:r>
          </a:p>
          <a:p>
            <a:pPr algn="l"/>
            <a:r>
              <a:rPr lang="ru-RU" sz="7200" b="1" dirty="0" smtClean="0"/>
              <a:t>Плафоны</a:t>
            </a:r>
            <a:r>
              <a:rPr lang="ru-RU" sz="7200" dirty="0" smtClean="0"/>
              <a:t> </a:t>
            </a:r>
            <a:r>
              <a:rPr lang="ru-RU" sz="7200" dirty="0"/>
              <a:t>– </a:t>
            </a:r>
            <a:r>
              <a:rPr lang="ru-RU" sz="7200" dirty="0" smtClean="0"/>
              <a:t>ткань/черные</a:t>
            </a:r>
            <a:endParaRPr lang="en-US" sz="7200" dirty="0" smtClean="0"/>
          </a:p>
          <a:p>
            <a:pPr algn="l"/>
            <a:r>
              <a:rPr lang="ru-RU" sz="7200" b="1" dirty="0" smtClean="0"/>
              <a:t>Диаметр/Высота</a:t>
            </a:r>
            <a:r>
              <a:rPr lang="ru-RU" sz="7200" dirty="0" smtClean="0"/>
              <a:t> – 800/850 мм</a:t>
            </a:r>
            <a:endParaRPr lang="ru-RU" sz="7200" dirty="0"/>
          </a:p>
          <a:p>
            <a:pPr algn="l"/>
            <a:r>
              <a:rPr lang="ru-RU" sz="7200" b="1" dirty="0" smtClean="0"/>
              <a:t>Декор -  </a:t>
            </a:r>
            <a:r>
              <a:rPr lang="ru-RU" sz="7200" dirty="0" smtClean="0"/>
              <a:t>хрусталь </a:t>
            </a:r>
            <a:r>
              <a:rPr lang="en-US" sz="7200" dirty="0" err="1" smtClean="0"/>
              <a:t>Asfour</a:t>
            </a:r>
            <a:endParaRPr lang="en-US" sz="7200" b="1" dirty="0" smtClean="0"/>
          </a:p>
          <a:p>
            <a:pPr algn="l"/>
            <a:r>
              <a:rPr lang="ru-RU" sz="7200" b="1" dirty="0" smtClean="0"/>
              <a:t>Лампы</a:t>
            </a:r>
            <a:r>
              <a:rPr lang="ru-RU" sz="7200" dirty="0" smtClean="0"/>
              <a:t> – </a:t>
            </a:r>
            <a:r>
              <a:rPr lang="en-US" sz="7200" dirty="0" smtClean="0"/>
              <a:t>E14 x </a:t>
            </a:r>
            <a:r>
              <a:rPr lang="ru-RU" sz="7200" dirty="0"/>
              <a:t>8</a:t>
            </a:r>
            <a:r>
              <a:rPr lang="en-US" sz="7200" dirty="0" smtClean="0"/>
              <a:t> max </a:t>
            </a:r>
            <a:r>
              <a:rPr lang="ru-RU" sz="7200" dirty="0" smtClean="0"/>
              <a:t>4</a:t>
            </a:r>
            <a:r>
              <a:rPr lang="en-US" sz="7200" dirty="0" smtClean="0"/>
              <a:t>0W</a:t>
            </a:r>
          </a:p>
          <a:p>
            <a:pPr algn="l"/>
            <a:r>
              <a:rPr lang="ru-RU" sz="7200" b="1" dirty="0" smtClean="0"/>
              <a:t>Напряжение</a:t>
            </a:r>
            <a:r>
              <a:rPr lang="ru-RU" sz="7200" dirty="0" smtClean="0"/>
              <a:t> </a:t>
            </a:r>
            <a:r>
              <a:rPr lang="ru-RU" sz="7200" dirty="0"/>
              <a:t>– </a:t>
            </a:r>
            <a:r>
              <a:rPr lang="en-US" sz="7200" dirty="0" smtClean="0"/>
              <a:t>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Copenlamp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Люстра</a:t>
            </a:r>
          </a:p>
          <a:p>
            <a:r>
              <a:rPr lang="en-US" sz="2000" dirty="0">
                <a:solidFill>
                  <a:srgbClr val="6E0F08"/>
                </a:solidFill>
              </a:rPr>
              <a:t>C-382/8 METAL CHANDELIER GOLD SATINATE </a:t>
            </a:r>
            <a:r>
              <a:rPr lang="en-US" sz="2000" dirty="0" smtClean="0">
                <a:solidFill>
                  <a:srgbClr val="6E0F08"/>
                </a:solidFill>
              </a:rPr>
              <a:t>FINISH</a:t>
            </a:r>
            <a:endParaRPr lang="ru-RU" sz="2000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1шт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268" y="1162406"/>
            <a:ext cx="4611239" cy="461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5444" y="236149"/>
            <a:ext cx="23908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rgbClr val="20386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Majo</a:t>
            </a:r>
            <a:endParaRPr lang="ru-RU" sz="4000" dirty="0">
              <a:solidFill>
                <a:srgbClr val="590D0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7035" y="3182623"/>
            <a:ext cx="5721492" cy="3181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539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285,27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6см /32см /32см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LED x 1 27W 2700lm </a:t>
            </a:r>
            <a:r>
              <a:rPr lang="en-US" dirty="0" smtClean="0"/>
              <a:t>2700K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346344"/>
            <a:ext cx="27817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METAFORA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A/P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0META0A20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84" y="297170"/>
            <a:ext cx="4308259" cy="3298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49" y="3995235"/>
            <a:ext cx="2395728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98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5444" y="236149"/>
            <a:ext cx="23908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rgbClr val="20386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Majo</a:t>
            </a:r>
            <a:endParaRPr lang="ru-RU" sz="4000" dirty="0">
              <a:solidFill>
                <a:srgbClr val="590D0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6811" y="3005930"/>
            <a:ext cx="6096000" cy="33171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24 330 евро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10 197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металл, </a:t>
            </a:r>
            <a:r>
              <a:rPr lang="ru-RU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муранское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стекло/золото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банты черного цвета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/>
              <a:t>115 см (без учета цепи)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125см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Рожки –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/>
              <a:t>E14 x 16 max 46W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30017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0BRIE0K16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9O	</a:t>
            </a: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BRIDE/K16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COCCARDE RASO NERO LUCIDO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CRISTALLO-ORO/ORO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58" y="4002486"/>
            <a:ext cx="2651940" cy="26398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018" y="523440"/>
            <a:ext cx="4714505" cy="414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297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5444" y="236149"/>
            <a:ext cx="23908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rgbClr val="20386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Majo</a:t>
            </a:r>
            <a:endParaRPr lang="ru-RU" sz="4000" dirty="0">
              <a:solidFill>
                <a:srgbClr val="590D0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6811" y="3005930"/>
            <a:ext cx="6096000" cy="25850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металл, прозрачное стекло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/>
              <a:t> 2,8 см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11 см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GU10 x 1 max 50W </a:t>
            </a:r>
            <a:r>
              <a:rPr lang="en-US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30017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встроенный </a:t>
            </a:r>
            <a:endParaRPr lang="en-US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ADAMAS CRIST.LED 3000 K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0952" b="17175"/>
          <a:stretch/>
        </p:blipFill>
        <p:spPr>
          <a:xfrm>
            <a:off x="6086203" y="960771"/>
            <a:ext cx="5082540" cy="36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715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5444" y="236149"/>
            <a:ext cx="2390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rgbClr val="20386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2671984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86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</a:t>
            </a:r>
            <a:r>
              <a:rPr lang="ru-RU" dirty="0"/>
              <a:t>п</a:t>
            </a:r>
            <a:r>
              <a:rPr lang="ru-RU" dirty="0" smtClean="0"/>
              <a:t>олированный </a:t>
            </a:r>
            <a:r>
              <a:rPr lang="ru-RU" dirty="0"/>
              <a:t>алюминий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err="1" smtClean="0"/>
              <a:t>полиметакрилат</a:t>
            </a:r>
            <a:r>
              <a:rPr lang="ru-RU" dirty="0" smtClean="0"/>
              <a:t> </a:t>
            </a:r>
            <a:r>
              <a:rPr lang="ru-RU" dirty="0"/>
              <a:t>белого цвета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14см /14см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E27 x 1 max 100W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420815"/>
            <a:ext cx="2037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Roboto"/>
              </a:rPr>
              <a:t>Fabbian</a:t>
            </a:r>
            <a:endParaRPr lang="ru-RU" sz="4000" dirty="0">
              <a:solidFill>
                <a:srgbClr val="590D07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6057" y="1177067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F15E05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186" y="236149"/>
            <a:ext cx="3140465" cy="40324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449" y="1728923"/>
            <a:ext cx="1725276" cy="381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672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057" y="2671984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металл/</a:t>
            </a:r>
            <a:r>
              <a:rPr lang="ru-RU" dirty="0"/>
              <a:t>полированный алюминий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err="1"/>
              <a:t>п</a:t>
            </a:r>
            <a:r>
              <a:rPr lang="ru-RU" dirty="0" err="1" smtClean="0"/>
              <a:t>олиметакрилат</a:t>
            </a:r>
            <a:r>
              <a:rPr lang="ru-RU" dirty="0" smtClean="0"/>
              <a:t>/полированный алюминий</a:t>
            </a:r>
            <a:r>
              <a:rPr lang="ru-RU" dirty="0"/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9см /9см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/>
              <a:t>GU10 x 1 max 75W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420815"/>
            <a:ext cx="2037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Roboto"/>
              </a:rPr>
              <a:t>Fabbian</a:t>
            </a:r>
            <a:endParaRPr lang="ru-RU" sz="4000" dirty="0">
              <a:solidFill>
                <a:srgbClr val="590D07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177067"/>
            <a:ext cx="2781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F15E01 61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059" y="687547"/>
            <a:ext cx="2948627" cy="3968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62" y="2288968"/>
            <a:ext cx="1750314" cy="434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6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057" y="2671984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257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хрусталь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прозрачный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18,5см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G9 x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420815"/>
            <a:ext cx="2037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Roboto"/>
              </a:rPr>
              <a:t>Fabbian</a:t>
            </a:r>
            <a:endParaRPr lang="ru-RU" sz="4000" dirty="0">
              <a:solidFill>
                <a:srgbClr val="590D07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177067"/>
            <a:ext cx="2781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ветильник потолочный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D82E05 00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36" y="379509"/>
            <a:ext cx="3802543" cy="3802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88" y="4262676"/>
            <a:ext cx="3702050" cy="23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581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057" y="2671984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металл/медь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</a:t>
            </a:r>
            <a:r>
              <a:rPr lang="ru-RU" dirty="0"/>
              <a:t>п</a:t>
            </a:r>
            <a:r>
              <a:rPr lang="ru-RU" dirty="0" smtClean="0"/>
              <a:t>розрачное снаружи </a:t>
            </a:r>
            <a:r>
              <a:rPr lang="ru-RU" dirty="0"/>
              <a:t>и матовое </a:t>
            </a:r>
            <a:r>
              <a:rPr lang="ru-RU" dirty="0" smtClean="0"/>
              <a:t>внутри</a:t>
            </a:r>
            <a:r>
              <a:rPr lang="ru-RU" dirty="0"/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/>
              <a:t>GU10 x 1 max 50W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420815"/>
            <a:ext cx="2037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Roboto"/>
              </a:rPr>
              <a:t>Fabbian</a:t>
            </a:r>
            <a:endParaRPr lang="ru-RU" sz="4000" dirty="0">
              <a:solidFill>
                <a:srgbClr val="590D07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177067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D28G89 00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706" y="721771"/>
            <a:ext cx="3259095" cy="2757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355" y="4109775"/>
            <a:ext cx="2870812" cy="213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984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057" y="3286590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металл/латунь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стекло/</a:t>
            </a:r>
            <a:r>
              <a:rPr lang="ru-RU" dirty="0"/>
              <a:t>прозрачное снаружи и матовое внутри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Высота/глубина/длина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17см/14см/8см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/>
              <a:t>GU10</a:t>
            </a:r>
            <a:r>
              <a:rPr lang="ru-RU" dirty="0" smtClean="0"/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420815"/>
            <a:ext cx="2037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Roboto"/>
              </a:rPr>
              <a:t>Fabbian</a:t>
            </a:r>
            <a:endParaRPr lang="ru-RU" sz="4000" dirty="0">
              <a:solidFill>
                <a:srgbClr val="590D07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177067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28G90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14" y="320782"/>
            <a:ext cx="2963579" cy="28617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57" y="320782"/>
            <a:ext cx="2292757" cy="1819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426" y="2995449"/>
            <a:ext cx="2346993" cy="26252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72648" y="5620730"/>
            <a:ext cx="275254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/>
              <a:t>т</a:t>
            </a:r>
            <a:r>
              <a:rPr lang="ru-RU" dirty="0" smtClean="0"/>
              <a:t>овар, который на складе</a:t>
            </a:r>
            <a:r>
              <a:rPr lang="ru-RU" dirty="0"/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516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057" y="2671984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123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 лакированный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 лакированный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8,1см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10см /8,5см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 smtClean="0"/>
              <a:t>G9 </a:t>
            </a:r>
            <a:r>
              <a:rPr lang="pl-PL" dirty="0"/>
              <a:t>x 1 max 48W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420815"/>
            <a:ext cx="2037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Roboto"/>
              </a:rPr>
              <a:t>Fabbian</a:t>
            </a:r>
            <a:endParaRPr lang="ru-RU" sz="4000" dirty="0">
              <a:solidFill>
                <a:srgbClr val="590D07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177067"/>
            <a:ext cx="26452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Настенный светильник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D75D15 01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065" y="317932"/>
            <a:ext cx="3314700" cy="264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55" y="3318623"/>
            <a:ext cx="3784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79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057" y="3807101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156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металл/серый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/27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dirty="0" smtClean="0"/>
              <a:t>27</a:t>
            </a:r>
            <a:r>
              <a:rPr lang="pl-PL" dirty="0" smtClean="0"/>
              <a:t> </a:t>
            </a:r>
            <a:r>
              <a:rPr lang="pl-PL" dirty="0"/>
              <a:t>x 1 max </a:t>
            </a:r>
            <a:r>
              <a:rPr lang="ru-RU" dirty="0" smtClean="0"/>
              <a:t>120</a:t>
            </a:r>
            <a:r>
              <a:rPr lang="pl-PL" dirty="0" smtClean="0"/>
              <a:t>W</a:t>
            </a:r>
            <a:r>
              <a:rPr lang="pl-PL" dirty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420815"/>
            <a:ext cx="2037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Roboto"/>
              </a:rPr>
              <a:t>Fabbian</a:t>
            </a:r>
            <a:endParaRPr lang="ru-RU" sz="4000" dirty="0">
              <a:solidFill>
                <a:srgbClr val="590D07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177067"/>
            <a:ext cx="2781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D60F30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1" y="992066"/>
            <a:ext cx="2694512" cy="37165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48" y="888499"/>
            <a:ext cx="2896732" cy="24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84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/>
              <a:t>Производство</a:t>
            </a:r>
            <a:r>
              <a:rPr lang="ru-RU" sz="7200" dirty="0"/>
              <a:t> – </a:t>
            </a:r>
            <a:r>
              <a:rPr lang="ru-RU" sz="7200" dirty="0" smtClean="0"/>
              <a:t>Испания</a:t>
            </a:r>
            <a:endParaRPr lang="ru-RU" sz="7200" dirty="0"/>
          </a:p>
          <a:p>
            <a:pPr algn="l"/>
            <a:endParaRPr lang="ru-RU" sz="7200" dirty="0" smtClean="0"/>
          </a:p>
          <a:p>
            <a:pPr algn="l"/>
            <a:r>
              <a:rPr lang="ru-RU" sz="7200" dirty="0" smtClean="0"/>
              <a:t>Средняя </a:t>
            </a:r>
            <a:r>
              <a:rPr lang="ru-RU" sz="7200" b="1" dirty="0"/>
              <a:t>цена</a:t>
            </a:r>
            <a:r>
              <a:rPr lang="ru-RU" sz="7200" dirty="0"/>
              <a:t> по предложениям в </a:t>
            </a:r>
            <a:r>
              <a:rPr lang="ru-RU" sz="7200" dirty="0" smtClean="0"/>
              <a:t>интернете</a:t>
            </a:r>
            <a:r>
              <a:rPr lang="en-US" sz="7200" dirty="0"/>
              <a:t>	</a:t>
            </a:r>
          </a:p>
          <a:p>
            <a:pPr algn="l"/>
            <a:r>
              <a:rPr lang="ru-RU" sz="7200" dirty="0" smtClean="0"/>
              <a:t>Розничная цена от </a:t>
            </a:r>
            <a:r>
              <a:rPr lang="en-US" sz="7200" i="1" dirty="0" err="1" smtClean="0"/>
              <a:t>Svetloff</a:t>
            </a:r>
            <a:r>
              <a:rPr lang="en-US" sz="7200" dirty="0" smtClean="0"/>
              <a:t> </a:t>
            </a:r>
            <a:endParaRPr lang="ru-RU" sz="7200" b="1" dirty="0" smtClean="0"/>
          </a:p>
          <a:p>
            <a:pPr algn="l"/>
            <a:endParaRPr lang="ru-RU" sz="7200" dirty="0"/>
          </a:p>
          <a:p>
            <a:pPr algn="l"/>
            <a:r>
              <a:rPr lang="ru-RU" sz="7200" b="1" dirty="0" smtClean="0"/>
              <a:t>Арматура /цвет</a:t>
            </a:r>
            <a:r>
              <a:rPr lang="ru-RU" sz="7200" dirty="0" smtClean="0"/>
              <a:t> – металл/блестящий хром</a:t>
            </a:r>
            <a:endParaRPr lang="en-US" sz="7200" dirty="0" smtClean="0"/>
          </a:p>
          <a:p>
            <a:pPr algn="l"/>
            <a:r>
              <a:rPr lang="ru-RU" sz="7200" b="1" dirty="0" smtClean="0"/>
              <a:t>Подвески</a:t>
            </a:r>
            <a:r>
              <a:rPr lang="ru-RU" sz="7200" dirty="0" smtClean="0"/>
              <a:t> </a:t>
            </a:r>
            <a:r>
              <a:rPr lang="ru-RU" sz="7200" dirty="0"/>
              <a:t>– </a:t>
            </a:r>
            <a:r>
              <a:rPr lang="ru-RU" sz="7200" dirty="0" smtClean="0"/>
              <a:t>хрусталь </a:t>
            </a:r>
            <a:r>
              <a:rPr lang="en-US" sz="7200" dirty="0" smtClean="0"/>
              <a:t>Swarovski</a:t>
            </a:r>
          </a:p>
          <a:p>
            <a:pPr algn="l"/>
            <a:r>
              <a:rPr lang="ru-RU" sz="7200" b="1" dirty="0" smtClean="0"/>
              <a:t>Диаметр/Высота</a:t>
            </a:r>
            <a:r>
              <a:rPr lang="ru-RU" sz="7200" dirty="0" smtClean="0"/>
              <a:t> – </a:t>
            </a:r>
            <a:r>
              <a:rPr lang="en-US" sz="7200" dirty="0" smtClean="0"/>
              <a:t>660</a:t>
            </a:r>
            <a:r>
              <a:rPr lang="ru-RU" sz="7200" dirty="0" smtClean="0"/>
              <a:t>/</a:t>
            </a:r>
            <a:r>
              <a:rPr lang="en-US" sz="7200" dirty="0" smtClean="0"/>
              <a:t>750</a:t>
            </a:r>
            <a:r>
              <a:rPr lang="ru-RU" sz="7200" dirty="0" smtClean="0"/>
              <a:t> мм</a:t>
            </a:r>
            <a:endParaRPr lang="ru-RU" sz="7200" dirty="0"/>
          </a:p>
          <a:p>
            <a:pPr algn="l"/>
            <a:r>
              <a:rPr lang="ru-RU" sz="7200" b="1" dirty="0" smtClean="0"/>
              <a:t>Лампы</a:t>
            </a:r>
            <a:r>
              <a:rPr lang="ru-RU" sz="7200" dirty="0" smtClean="0"/>
              <a:t> –</a:t>
            </a:r>
            <a:r>
              <a:rPr lang="en-US" sz="7200" dirty="0" smtClean="0"/>
              <a:t> </a:t>
            </a:r>
            <a:r>
              <a:rPr lang="ru-RU" sz="7200" dirty="0" smtClean="0"/>
              <a:t>8</a:t>
            </a:r>
            <a:r>
              <a:rPr lang="en-US" sz="7200" dirty="0" smtClean="0"/>
              <a:t> </a:t>
            </a:r>
            <a:r>
              <a:rPr lang="ru-RU" sz="7200" dirty="0" smtClean="0"/>
              <a:t>шт.</a:t>
            </a:r>
            <a:endParaRPr lang="en-US" sz="7200" dirty="0" smtClean="0"/>
          </a:p>
          <a:p>
            <a:pPr algn="l"/>
            <a:r>
              <a:rPr lang="ru-RU" sz="7200" b="1" dirty="0" smtClean="0"/>
              <a:t>Напряжение</a:t>
            </a:r>
            <a:r>
              <a:rPr lang="ru-RU" sz="7200" dirty="0" smtClean="0"/>
              <a:t> </a:t>
            </a:r>
            <a:r>
              <a:rPr lang="ru-RU" sz="7200" dirty="0"/>
              <a:t>– </a:t>
            </a:r>
            <a:r>
              <a:rPr lang="en-US" sz="7200" dirty="0" smtClean="0"/>
              <a:t>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Copenlamp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Люстра</a:t>
            </a:r>
            <a:endParaRPr lang="en-US" sz="2000" dirty="0">
              <a:solidFill>
                <a:srgbClr val="6E0F08"/>
              </a:solidFill>
            </a:endParaRPr>
          </a:p>
          <a:p>
            <a:r>
              <a:rPr lang="en-US" sz="2000" dirty="0">
                <a:solidFill>
                  <a:srgbClr val="6E0F08"/>
                </a:solidFill>
              </a:rPr>
              <a:t>C-395/8 HANDELIER SATINATE CHROME ASFOUR</a:t>
            </a:r>
            <a:endParaRPr lang="ru-RU" sz="2000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1шт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486" y="1171393"/>
            <a:ext cx="3972389" cy="397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9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057" y="3807101"/>
            <a:ext cx="6096000" cy="23834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пластик/коричневый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dirty="0" smtClean="0"/>
              <a:t>27</a:t>
            </a:r>
            <a:r>
              <a:rPr lang="pl-PL" dirty="0" smtClean="0"/>
              <a:t> </a:t>
            </a:r>
            <a:r>
              <a:rPr lang="ru-RU" dirty="0" err="1" smtClean="0"/>
              <a:t>Halogen</a:t>
            </a:r>
            <a:r>
              <a:rPr lang="ru-RU" dirty="0" smtClean="0"/>
              <a:t> 1 </a:t>
            </a:r>
            <a:r>
              <a:rPr lang="ru-RU" dirty="0"/>
              <a:t>х 205 </a:t>
            </a:r>
            <a:r>
              <a:rPr lang="ru-RU" dirty="0" smtClean="0"/>
              <a:t>Вт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420815"/>
            <a:ext cx="2037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Roboto"/>
              </a:rPr>
              <a:t>Fabbian</a:t>
            </a:r>
            <a:endParaRPr lang="ru-RU" sz="4000" dirty="0">
              <a:solidFill>
                <a:srgbClr val="590D07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177067"/>
            <a:ext cx="33522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F12A03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Roofer -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986" y="1097092"/>
            <a:ext cx="3901745" cy="39017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3137" t="32120" r="35166" b="31326"/>
          <a:stretch/>
        </p:blipFill>
        <p:spPr>
          <a:xfrm>
            <a:off x="5390961" y="3918858"/>
            <a:ext cx="2220025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447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057" y="3301376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208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60см /60см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E27 x 2 max </a:t>
            </a:r>
            <a:r>
              <a:rPr lang="en-US" dirty="0" smtClean="0"/>
              <a:t>60W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420815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light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177067"/>
            <a:ext cx="265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 MUS 60 Q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68" y="272744"/>
            <a:ext cx="2089056" cy="3028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280" y="1525221"/>
            <a:ext cx="4185062" cy="41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66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2712" y="3206373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194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E27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057" y="420815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light	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6057" y="1177067"/>
            <a:ext cx="43995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PLAFONIERA MUSE 40 MULTICOLORE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PLMUSE40MCXXE27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855" y="2082785"/>
            <a:ext cx="4056021" cy="36025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00" y="296026"/>
            <a:ext cx="2613895" cy="23325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46" y="3982662"/>
            <a:ext cx="2122436" cy="271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652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2712" y="3206373"/>
            <a:ext cx="6096000" cy="3580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металл, хром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ткань, 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Диаметр/Высота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E27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057" y="420815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light	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6057" y="1177067"/>
            <a:ext cx="48013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PLMUSE60BCXXE27 PL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 60 white 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724" y="774758"/>
            <a:ext cx="4366260" cy="436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972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927" y="3075708"/>
            <a:ext cx="5740648" cy="3181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248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26 см (без учета цепи</a:t>
            </a:r>
            <a:r>
              <a:rPr lang="ru-RU" dirty="0" smtClean="0"/>
              <a:t>)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/35см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E27 </a:t>
            </a:r>
            <a:r>
              <a:rPr lang="en-US" dirty="0" err="1"/>
              <a:t>Fluo</a:t>
            </a:r>
            <a:r>
              <a:rPr lang="en-US" dirty="0"/>
              <a:t> x 1 max 18W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420815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light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177067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 KUDL 35 WHITE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05" y="420815"/>
            <a:ext cx="5532994" cy="484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647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057" y="3817612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/>
              <a:t>хром, бамбук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венге</a:t>
            </a:r>
            <a:endParaRPr lang="ru-RU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Рассеиватель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стекло/белый матовый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 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1 х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G9 40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Вт 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420815"/>
            <a:ext cx="2954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light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177067"/>
            <a:ext cx="2635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 KOSHI P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шт.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dirty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379" y="774758"/>
            <a:ext cx="3449925" cy="39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324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057" y="3206373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272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/>
              <a:t>от 21 до 200 </a:t>
            </a:r>
            <a:r>
              <a:rPr lang="ru-RU" dirty="0" smtClean="0"/>
              <a:t>см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/27см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E27 x 1 max 150W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420815"/>
            <a:ext cx="11079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	</a:t>
            </a:r>
            <a:endParaRPr lang="en-US" sz="4000" dirty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177067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0103017013602</a:t>
            </a: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ORIENTE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HANGING 27 WHITE/WHITE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679" y="732226"/>
            <a:ext cx="4346136" cy="446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140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057" y="3206373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Абажуры/цвет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хлопок/черный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19см/13см /36 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/>
              <a:t>E14 x 3 max 30W </a:t>
            </a:r>
            <a:r>
              <a:rPr lang="en-US" dirty="0" smtClean="0"/>
              <a:t>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420815"/>
            <a:ext cx="11079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177067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0105052053801	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LILITH P BLACK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endParaRPr lang="ru-RU" dirty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995" y="420815"/>
            <a:ext cx="4336942" cy="34149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054" y="4144489"/>
            <a:ext cx="3781466" cy="25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177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054" y="3325127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30 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 евро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металл/никель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Длина/глубина/ширина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6,8см/13см /6,8 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/>
              <a:t>SD-101 MICRO NIKEL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420815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1093620"/>
            <a:ext cx="44036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 встраиваемый</a:t>
            </a:r>
            <a:endParaRPr lang="en-US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SD-101 MICRO NIKEL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0301300053515	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42" y="895828"/>
            <a:ext cx="4058475" cy="36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264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</a:rPr>
              <a:t>iTRE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716" y="1039898"/>
            <a:ext cx="265810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  <a:endParaRPr lang="en-US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 1 PARETE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0305039083509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3253875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123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сталь/хром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матово стекло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4,5см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14,5см /8см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/>
              <a:t>G9 х 1 max 75W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35" y="452170"/>
            <a:ext cx="4991430" cy="385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73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7268" y="4892633"/>
            <a:ext cx="779813" cy="68876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</a:rPr>
              <a:t>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186" y="3025214"/>
            <a:ext cx="5993082" cy="3289465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/>
              <a:t>Производство</a:t>
            </a:r>
            <a:r>
              <a:rPr lang="ru-RU" sz="7200" dirty="0"/>
              <a:t> – </a:t>
            </a:r>
            <a:r>
              <a:rPr lang="ru-RU" sz="7200" dirty="0" smtClean="0"/>
              <a:t>Испания</a:t>
            </a:r>
            <a:endParaRPr lang="ru-RU" sz="7200" dirty="0"/>
          </a:p>
          <a:p>
            <a:pPr algn="l"/>
            <a:endParaRPr lang="ru-RU" sz="7200" dirty="0" smtClean="0"/>
          </a:p>
          <a:p>
            <a:pPr algn="l"/>
            <a:r>
              <a:rPr lang="ru-RU" sz="7200" dirty="0" smtClean="0"/>
              <a:t>Средняя </a:t>
            </a:r>
            <a:r>
              <a:rPr lang="ru-RU" sz="7200" b="1" dirty="0"/>
              <a:t>цена</a:t>
            </a:r>
            <a:r>
              <a:rPr lang="ru-RU" sz="7200" dirty="0"/>
              <a:t> по предложениям в </a:t>
            </a:r>
            <a:r>
              <a:rPr lang="ru-RU" sz="7200" dirty="0" smtClean="0"/>
              <a:t>интернете</a:t>
            </a:r>
            <a:r>
              <a:rPr lang="en-US" sz="7200" dirty="0"/>
              <a:t>	</a:t>
            </a:r>
          </a:p>
          <a:p>
            <a:pPr algn="l"/>
            <a:r>
              <a:rPr lang="ru-RU" sz="7200" dirty="0" smtClean="0"/>
              <a:t>Розничная цена от </a:t>
            </a:r>
            <a:r>
              <a:rPr lang="en-US" sz="7200" i="1" dirty="0" err="1" smtClean="0"/>
              <a:t>Svetloff</a:t>
            </a:r>
            <a:r>
              <a:rPr lang="en-US" sz="7200" dirty="0" smtClean="0"/>
              <a:t> </a:t>
            </a:r>
            <a:endParaRPr lang="ru-RU" sz="7200" b="1" dirty="0" smtClean="0"/>
          </a:p>
          <a:p>
            <a:pPr algn="l"/>
            <a:endParaRPr lang="ru-RU" sz="7200" dirty="0"/>
          </a:p>
          <a:p>
            <a:pPr algn="l"/>
            <a:r>
              <a:rPr lang="ru-RU" sz="7200" b="1" dirty="0" smtClean="0"/>
              <a:t>Арматура /цвет</a:t>
            </a:r>
            <a:r>
              <a:rPr lang="ru-RU" sz="7200" dirty="0" smtClean="0"/>
              <a:t> – металл/блестящий хром</a:t>
            </a:r>
            <a:endParaRPr lang="en-US" sz="7200" dirty="0" smtClean="0"/>
          </a:p>
          <a:p>
            <a:pPr algn="l"/>
            <a:r>
              <a:rPr lang="ru-RU" sz="7200" b="1" dirty="0" smtClean="0"/>
              <a:t>Подвески</a:t>
            </a:r>
            <a:r>
              <a:rPr lang="ru-RU" sz="7200" dirty="0" smtClean="0"/>
              <a:t> </a:t>
            </a:r>
            <a:r>
              <a:rPr lang="ru-RU" sz="7200" dirty="0"/>
              <a:t>– </a:t>
            </a:r>
            <a:r>
              <a:rPr lang="ru-RU" sz="7200" dirty="0" smtClean="0"/>
              <a:t>хрусталь </a:t>
            </a:r>
            <a:r>
              <a:rPr lang="en-US" sz="7200" dirty="0" err="1" smtClean="0"/>
              <a:t>Asfour</a:t>
            </a:r>
            <a:endParaRPr lang="en-US" sz="7200" dirty="0" smtClean="0"/>
          </a:p>
          <a:p>
            <a:pPr algn="l"/>
            <a:r>
              <a:rPr lang="ru-RU" sz="7200" b="1" dirty="0" smtClean="0"/>
              <a:t>Абажур</a:t>
            </a:r>
            <a:r>
              <a:rPr lang="ru-RU" sz="7200" dirty="0" smtClean="0"/>
              <a:t> – ткань/белая</a:t>
            </a:r>
            <a:endParaRPr lang="en-US" sz="7200" dirty="0" smtClean="0"/>
          </a:p>
          <a:p>
            <a:pPr algn="l"/>
            <a:r>
              <a:rPr lang="ru-RU" sz="7200" b="1" dirty="0" smtClean="0"/>
              <a:t>Диаметр/Высота</a:t>
            </a:r>
            <a:r>
              <a:rPr lang="ru-RU" sz="7200" dirty="0" smtClean="0"/>
              <a:t> – </a:t>
            </a:r>
            <a:r>
              <a:rPr lang="en-US" sz="7200" dirty="0" smtClean="0"/>
              <a:t>550</a:t>
            </a:r>
            <a:r>
              <a:rPr lang="ru-RU" sz="7200" dirty="0" smtClean="0"/>
              <a:t>/</a:t>
            </a:r>
            <a:r>
              <a:rPr lang="en-US" sz="7200" dirty="0" smtClean="0"/>
              <a:t>500</a:t>
            </a:r>
            <a:r>
              <a:rPr lang="ru-RU" sz="7200" dirty="0" smtClean="0"/>
              <a:t> мм</a:t>
            </a:r>
            <a:endParaRPr lang="ru-RU" sz="7200" dirty="0"/>
          </a:p>
          <a:p>
            <a:pPr algn="l"/>
            <a:r>
              <a:rPr lang="ru-RU" sz="7200" b="1" dirty="0" smtClean="0"/>
              <a:t>Лампы</a:t>
            </a:r>
            <a:r>
              <a:rPr lang="ru-RU" sz="7200" dirty="0" smtClean="0"/>
              <a:t> –</a:t>
            </a:r>
            <a:r>
              <a:rPr lang="en-US" sz="7200" dirty="0" smtClean="0"/>
              <a:t> 5 x 40W E14</a:t>
            </a:r>
          </a:p>
          <a:p>
            <a:pPr algn="l"/>
            <a:r>
              <a:rPr lang="ru-RU" sz="7200" b="1" dirty="0" smtClean="0"/>
              <a:t>Напряжение</a:t>
            </a:r>
            <a:r>
              <a:rPr lang="ru-RU" sz="7200" dirty="0" smtClean="0"/>
              <a:t> </a:t>
            </a:r>
            <a:r>
              <a:rPr lang="ru-RU" sz="7200" dirty="0"/>
              <a:t>– </a:t>
            </a:r>
            <a:r>
              <a:rPr lang="en-US" sz="7200" dirty="0" smtClean="0"/>
              <a:t>220V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2060" y="466994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186" y="477427"/>
            <a:ext cx="54586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6E0F08"/>
                </a:solidFill>
              </a:rPr>
              <a:t>Copenlamp</a:t>
            </a:r>
            <a:endParaRPr lang="en-US" sz="4000" b="1" dirty="0" smtClean="0">
              <a:solidFill>
                <a:srgbClr val="6E0F08"/>
              </a:solidFill>
            </a:endParaRPr>
          </a:p>
          <a:p>
            <a:r>
              <a:rPr lang="ru-RU" sz="2000" dirty="0" smtClean="0">
                <a:solidFill>
                  <a:srgbClr val="6E0F08"/>
                </a:solidFill>
              </a:rPr>
              <a:t>Люстра</a:t>
            </a:r>
          </a:p>
          <a:p>
            <a:r>
              <a:rPr lang="en-US" sz="2000" dirty="0">
                <a:solidFill>
                  <a:srgbClr val="6E0F08"/>
                </a:solidFill>
              </a:rPr>
              <a:t>C-307/5-P METAL CEILING GOLD SHINE + SATINATE FINISH CLEAR ASFOUR CRYSTAL</a:t>
            </a:r>
          </a:p>
          <a:p>
            <a:r>
              <a:rPr lang="ru-RU" sz="2000" dirty="0" smtClean="0">
                <a:solidFill>
                  <a:srgbClr val="6E0F08"/>
                </a:solidFill>
              </a:rPr>
              <a:t>1шт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4661" b="15330"/>
          <a:stretch/>
        </p:blipFill>
        <p:spPr>
          <a:xfrm>
            <a:off x="6454827" y="1173510"/>
            <a:ext cx="4877616" cy="34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2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</a:rPr>
              <a:t>iTRE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39898"/>
            <a:ext cx="599401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  <a:endParaRPr lang="en-US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TRECENTOSESSANTAGRADI 200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PAR/SOFF CROMO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0304206013504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endParaRPr lang="ru-RU" dirty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3200901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116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Абажуры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прозрачное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4,5см /23,5см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R7s 80 mm 1 x </a:t>
            </a:r>
            <a:r>
              <a:rPr lang="en-US" dirty="0" smtClean="0"/>
              <a:t>120W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069" y="685955"/>
            <a:ext cx="3132378" cy="2526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760" y="3928354"/>
            <a:ext cx="3419138" cy="21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365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</a:rPr>
              <a:t>iTRE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716" y="1015738"/>
            <a:ext cx="29973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  <a:endParaRPr lang="en-US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P-PL R7S CHROME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0304280013404 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7757" y="3574509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58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4,5см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11см /16,7см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t-BR" dirty="0"/>
              <a:t>R7s x 1 max 48W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914" y="655947"/>
            <a:ext cx="3972461" cy="397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881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</a:rPr>
              <a:t>iTRE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63" y="1015738"/>
            <a:ext cx="38467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</a:t>
            </a:r>
            <a:r>
              <a:rPr lang="ru-RU" dirty="0" err="1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настенно</a:t>
            </a:r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-потолочный</a:t>
            </a:r>
            <a:endParaRPr lang="en-US" dirty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QUADRO </a:t>
            </a:r>
            <a:r>
              <a:rPr lang="it-IT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PAR/PLAF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0304146013602  </a:t>
            </a:r>
            <a:r>
              <a:rPr lang="it-IT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3301377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125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 белое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45см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E27 x 1 max 150W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446" y="830776"/>
            <a:ext cx="4596741" cy="358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349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</a:rPr>
              <a:t>iTRE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716" y="1034767"/>
            <a:ext cx="61179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</a:t>
            </a:r>
            <a:r>
              <a:rPr lang="ru-RU" dirty="0" err="1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настенно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-потолочный</a:t>
            </a:r>
            <a:endParaRPr lang="en-US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QUADRO 30 PAR/PLAF BIANCO 1XE27 MONT. </a:t>
            </a:r>
            <a:r>
              <a:rPr lang="it-IT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CROMO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304144013602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2986" y="3262463"/>
            <a:ext cx="6096000" cy="3181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87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стекло/белый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см/</a:t>
            </a:r>
            <a:r>
              <a:rPr lang="ru-RU" dirty="0" smtClean="0"/>
              <a:t>30см/30см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E27 x 1 max </a:t>
            </a:r>
            <a:r>
              <a:rPr lang="en-US" dirty="0" smtClean="0"/>
              <a:t>57W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926" y="429041"/>
            <a:ext cx="3759412" cy="33597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60" y="4131495"/>
            <a:ext cx="3091123" cy="231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0944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883" y="3362090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Италия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640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311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металл/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/>
              <a:t>LED x 1 max 24W 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220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9868" y="385520"/>
            <a:ext cx="2156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590D07"/>
                </a:solidFill>
                <a:latin typeface="Arial" panose="020B0604020202020204" pitchFamily="34" charset="0"/>
              </a:rPr>
              <a:t>iTRE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9868" y="1194817"/>
            <a:ext cx="35617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pl-PL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pl-PL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P LED </a:t>
            </a:r>
            <a:r>
              <a:rPr lang="pl-PL" b="1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BIANCO</a:t>
            </a:r>
            <a:r>
              <a:rPr lang="pl-PL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OPACO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0305131363549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597" y="700524"/>
            <a:ext cx="3589400" cy="1839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52" y="700524"/>
            <a:ext cx="2590334" cy="19560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83" y="4066283"/>
            <a:ext cx="5016114" cy="15744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716688" y="5698291"/>
            <a:ext cx="269965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овар, который на складе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772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</a:rPr>
              <a:t>iTRE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716" y="1034767"/>
            <a:ext cx="37625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встраиваемый</a:t>
            </a:r>
          </a:p>
          <a:p>
            <a:r>
              <a:rPr lang="it-IT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SD-007 INCASSO GU 5,3 </a:t>
            </a:r>
            <a:r>
              <a:rPr lang="it-IT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GRIGIO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301165370007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0434" y="3372629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лакированный алюминий/серый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13см /</a:t>
            </a:r>
            <a:r>
              <a:rPr lang="ru-RU" dirty="0" smtClean="0"/>
              <a:t>10-14,5 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dirty="0"/>
              <a:t>GU5,3 1x50W e GU5,3 LED </a:t>
            </a:r>
            <a:r>
              <a:rPr lang="pl-PL" dirty="0" smtClean="0"/>
              <a:t>1x8W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209" y="1034767"/>
            <a:ext cx="33813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918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590D07"/>
                </a:solidFill>
                <a:latin typeface="Arial" panose="020B0604020202020204" pitchFamily="34" charset="0"/>
              </a:rPr>
              <a:t>iTRE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716" y="1034767"/>
            <a:ext cx="51178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встраиваемый</a:t>
            </a:r>
          </a:p>
          <a:p>
            <a:r>
              <a:rPr lang="it-IT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SD-602 INCASSO A SCOMPARSA GU 5,3 </a:t>
            </a:r>
            <a:r>
              <a:rPr lang="it-IT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301171380007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шт.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3711879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49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металл/белый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dirty="0"/>
              <a:t>GU 5,3 2x50W , GX 5,3 </a:t>
            </a:r>
            <a:r>
              <a:rPr lang="pl-PL" dirty="0" smtClean="0"/>
              <a:t>2x8W</a:t>
            </a: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056" y="603775"/>
            <a:ext cx="4039460" cy="326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153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</a:rPr>
              <a:t>Gallery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716" y="1039898"/>
            <a:ext cx="38779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потолочный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ORLEANS PL BLACK CRYSTAL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580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1400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529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металл/черный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Плафон/цвет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стекло/черный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хрусталь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Высота/глубина/ширина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47,5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57" y="403300"/>
            <a:ext cx="51562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175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590D07"/>
                </a:solidFill>
                <a:latin typeface="Arial" panose="020B0604020202020204" pitchFamily="34" charset="0"/>
              </a:rPr>
              <a:t>Gallery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716" y="1039898"/>
            <a:ext cx="57246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настенный</a:t>
            </a:r>
          </a:p>
          <a:p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0205286013805 ORLEANS P BLACK CRYSTAL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63" y="2838239"/>
            <a:ext cx="6096000" cy="3580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металл/хром глянцевый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Плафон/цвет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стекло/черный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хрусталь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Высота/длина/ширина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47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/ 24см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R7s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215" y="1039898"/>
            <a:ext cx="4258219" cy="425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68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716" y="332012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590D07"/>
                </a:solidFill>
                <a:latin typeface="Arial" panose="020B0604020202020204" pitchFamily="34" charset="0"/>
              </a:rPr>
              <a:t>Gallery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716" y="1039898"/>
            <a:ext cx="37541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 подвесной</a:t>
            </a:r>
          </a:p>
          <a:p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ORLEANS </a:t>
            </a:r>
            <a:r>
              <a:rPr lang="en-US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50 BLACK </a:t>
            </a:r>
            <a:r>
              <a:rPr lang="en-US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ru-RU" dirty="0" smtClean="0">
              <a:solidFill>
                <a:srgbClr val="59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0203286013801	</a:t>
            </a:r>
          </a:p>
          <a:p>
            <a:r>
              <a:rPr lang="ru-RU" dirty="0" smtClean="0">
                <a:solidFill>
                  <a:srgbClr val="59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716" y="3064805"/>
            <a:ext cx="6096000" cy="3580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Италия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предложениям в интернете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1200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цена от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Svetloff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749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Арматура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металл/черный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Плафон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стекло/черный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Подвески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хрусталь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Высота/диаметр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68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66,5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Лампы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/>
              <a:t>E14 x 5 max 60W </a:t>
            </a:r>
            <a:endParaRPr lang="ru-RU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Напряжение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063" y="949529"/>
            <a:ext cx="4470400" cy="4495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331" y="215318"/>
            <a:ext cx="2705469" cy="28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71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95319</TotalTime>
  <Words>17522</Words>
  <Application>Microsoft Office PowerPoint</Application>
  <PresentationFormat>Широкоэкранный</PresentationFormat>
  <Paragraphs>4050</Paragraphs>
  <Slides>312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312</vt:i4>
      </vt:variant>
    </vt:vector>
  </HeadingPairs>
  <TitlesOfParts>
    <vt:vector size="319" baseType="lpstr">
      <vt:lpstr>Arial</vt:lpstr>
      <vt:lpstr>Calibri</vt:lpstr>
      <vt:lpstr>Calibri Light</vt:lpstr>
      <vt:lpstr>Roboto</vt:lpstr>
      <vt:lpstr>Segoe UI Black</vt:lpstr>
      <vt:lpstr>Times New Roman</vt:lpstr>
      <vt:lpstr>Тема Office</vt:lpstr>
      <vt:lpstr>Товар в наличии  на складе</vt:lpstr>
      <vt:lpstr>Презентация PowerPoint</vt:lpstr>
      <vt:lpstr>Презентация PowerPoint</vt:lpstr>
      <vt:lpstr>Презентация PowerPoint</vt:lpstr>
      <vt:lpstr>к</vt:lpstr>
      <vt:lpstr>к</vt:lpstr>
      <vt:lpstr>к</vt:lpstr>
      <vt:lpstr>к</vt:lpstr>
      <vt:lpstr>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</vt:lpstr>
      <vt:lpstr>к</vt:lpstr>
      <vt:lpstr>к</vt:lpstr>
      <vt:lpstr>Презентация PowerPoint</vt:lpstr>
      <vt:lpstr>к</vt:lpstr>
      <vt:lpstr>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Товар в наличии  на складе</dc:title>
  <dc:creator>Кулакова Марина</dc:creator>
  <cp:lastModifiedBy>Анастасия Мещерякова</cp:lastModifiedBy>
  <cp:revision>1056</cp:revision>
  <dcterms:created xsi:type="dcterms:W3CDTF">2021-02-02T13:52:41Z</dcterms:created>
  <dcterms:modified xsi:type="dcterms:W3CDTF">2022-06-21T09:35:01Z</dcterms:modified>
</cp:coreProperties>
</file>